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0" r:id="rId6"/>
  </p:sldMasterIdLst>
  <p:notesMasterIdLst>
    <p:notesMasterId r:id="rId109"/>
  </p:notesMasterIdLst>
  <p:handoutMasterIdLst>
    <p:handoutMasterId r:id="rId110"/>
  </p:handoutMasterIdLst>
  <p:sldIdLst>
    <p:sldId id="354" r:id="rId7"/>
    <p:sldId id="373" r:id="rId8"/>
    <p:sldId id="371" r:id="rId9"/>
    <p:sldId id="357" r:id="rId10"/>
    <p:sldId id="375" r:id="rId11"/>
    <p:sldId id="382" r:id="rId12"/>
    <p:sldId id="376" r:id="rId13"/>
    <p:sldId id="377" r:id="rId14"/>
    <p:sldId id="378" r:id="rId15"/>
    <p:sldId id="379" r:id="rId16"/>
    <p:sldId id="380" r:id="rId17"/>
    <p:sldId id="381" r:id="rId18"/>
    <p:sldId id="383" r:id="rId19"/>
    <p:sldId id="384" r:id="rId20"/>
    <p:sldId id="386" r:id="rId21"/>
    <p:sldId id="369" r:id="rId22"/>
    <p:sldId id="385" r:id="rId23"/>
    <p:sldId id="387" r:id="rId24"/>
    <p:sldId id="356" r:id="rId25"/>
    <p:sldId id="388" r:id="rId26"/>
    <p:sldId id="389" r:id="rId27"/>
    <p:sldId id="35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374" r:id="rId43"/>
    <p:sldId id="404" r:id="rId44"/>
    <p:sldId id="405" r:id="rId45"/>
    <p:sldId id="406" r:id="rId46"/>
    <p:sldId id="407" r:id="rId47"/>
    <p:sldId id="408" r:id="rId48"/>
    <p:sldId id="409" r:id="rId49"/>
    <p:sldId id="361" r:id="rId50"/>
    <p:sldId id="410" r:id="rId51"/>
    <p:sldId id="363" r:id="rId52"/>
    <p:sldId id="364" r:id="rId53"/>
    <p:sldId id="365" r:id="rId54"/>
    <p:sldId id="366" r:id="rId55"/>
    <p:sldId id="367" r:id="rId56"/>
    <p:sldId id="411" r:id="rId57"/>
    <p:sldId id="412" r:id="rId58"/>
    <p:sldId id="321" r:id="rId59"/>
    <p:sldId id="322" r:id="rId60"/>
    <p:sldId id="413" r:id="rId61"/>
    <p:sldId id="414" r:id="rId62"/>
    <p:sldId id="329" r:id="rId63"/>
    <p:sldId id="307" r:id="rId64"/>
    <p:sldId id="457" r:id="rId65"/>
    <p:sldId id="415" r:id="rId66"/>
    <p:sldId id="416" r:id="rId67"/>
    <p:sldId id="417" r:id="rId68"/>
    <p:sldId id="418" r:id="rId69"/>
    <p:sldId id="419" r:id="rId70"/>
    <p:sldId id="420" r:id="rId71"/>
    <p:sldId id="421" r:id="rId72"/>
    <p:sldId id="422" r:id="rId73"/>
    <p:sldId id="423" r:id="rId74"/>
    <p:sldId id="424" r:id="rId75"/>
    <p:sldId id="425" r:id="rId76"/>
    <p:sldId id="426" r:id="rId77"/>
    <p:sldId id="427" r:id="rId78"/>
    <p:sldId id="428" r:id="rId79"/>
    <p:sldId id="429" r:id="rId80"/>
    <p:sldId id="430" r:id="rId81"/>
    <p:sldId id="431" r:id="rId82"/>
    <p:sldId id="432" r:id="rId83"/>
    <p:sldId id="433" r:id="rId84"/>
    <p:sldId id="434" r:id="rId85"/>
    <p:sldId id="435" r:id="rId86"/>
    <p:sldId id="436" r:id="rId87"/>
    <p:sldId id="437" r:id="rId88"/>
    <p:sldId id="438" r:id="rId89"/>
    <p:sldId id="439" r:id="rId90"/>
    <p:sldId id="440" r:id="rId91"/>
    <p:sldId id="441" r:id="rId92"/>
    <p:sldId id="442" r:id="rId93"/>
    <p:sldId id="443" r:id="rId94"/>
    <p:sldId id="444" r:id="rId95"/>
    <p:sldId id="445" r:id="rId96"/>
    <p:sldId id="446" r:id="rId97"/>
    <p:sldId id="447" r:id="rId98"/>
    <p:sldId id="448" r:id="rId99"/>
    <p:sldId id="449" r:id="rId100"/>
    <p:sldId id="450" r:id="rId101"/>
    <p:sldId id="451" r:id="rId102"/>
    <p:sldId id="452" r:id="rId103"/>
    <p:sldId id="453" r:id="rId104"/>
    <p:sldId id="454" r:id="rId105"/>
    <p:sldId id="368" r:id="rId106"/>
    <p:sldId id="455" r:id="rId107"/>
    <p:sldId id="456" r:id="rId10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60" userDrawn="1">
          <p15:clr>
            <a:srgbClr val="A4A3A4"/>
          </p15:clr>
        </p15:guide>
        <p15:guide id="2" pos="288" userDrawn="1">
          <p15:clr>
            <a:srgbClr val="A4A3A4"/>
          </p15:clr>
        </p15:guide>
        <p15:guide id="3" pos="5520" userDrawn="1">
          <p15:clr>
            <a:srgbClr val="A4A3A4"/>
          </p15:clr>
        </p15:guide>
        <p15:guide id="4" orient="horz" pos="981" userDrawn="1">
          <p15:clr>
            <a:srgbClr val="A4A3A4"/>
          </p15:clr>
        </p15:guide>
        <p15:guide id="5" orient="horz" pos="30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4" autoAdjust="0"/>
    <p:restoredTop sz="94242" autoAdjust="0"/>
  </p:normalViewPr>
  <p:slideViewPr>
    <p:cSldViewPr snapToGrid="0" snapToObjects="1">
      <p:cViewPr varScale="1">
        <p:scale>
          <a:sx n="63" d="100"/>
          <a:sy n="63" d="100"/>
        </p:scale>
        <p:origin x="1400" y="64"/>
      </p:cViewPr>
      <p:guideLst>
        <p:guide orient="horz" pos="3960"/>
        <p:guide pos="288"/>
        <p:guide pos="5520"/>
        <p:guide orient="horz" pos="981"/>
        <p:guide orient="horz" pos="3022"/>
      </p:guideLst>
    </p:cSldViewPr>
  </p:slideViewPr>
  <p:outlineViewPr>
    <p:cViewPr>
      <p:scale>
        <a:sx n="33" d="100"/>
        <a:sy n="33" d="100"/>
      </p:scale>
      <p:origin x="0" y="-6774"/>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4" Type="http://schemas.openxmlformats.org/officeDocument/2006/relationships/image" Target="../media/image9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4/16/2025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These sections indicate the components of the name, </a:t>
            </a:r>
            <a:r>
              <a:rPr lang="en-IN" dirty="0" err="1"/>
              <a:t>alanyl</a:t>
            </a:r>
            <a:r>
              <a:rPr lang="en-IN" dirty="0"/>
              <a:t>, </a:t>
            </a:r>
            <a:r>
              <a:rPr lang="en-IN" dirty="0" err="1"/>
              <a:t>glycyl</a:t>
            </a:r>
            <a:r>
              <a:rPr lang="en-IN" dirty="0"/>
              <a:t>, and serine, which combine to form </a:t>
            </a:r>
            <a:r>
              <a:rPr lang="en-IN" dirty="0" err="1"/>
              <a:t>alanylglycylserine</a:t>
            </a:r>
            <a:r>
              <a:rPr lang="en-IN" dirty="0"/>
              <a:t>, abbreviated A l a dash G l y dash S e r, or A G 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30151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N H sub 2 super plus, single bond, C H, single bond, C, single bond, N, single bond, C H, single bond, C, single bond, N, single bond, C H, single bond, C, single bond, N, single bond, C H, single bond, C, single bond, O super minus. The second, fourth, sixth, and eighth C atoms are each double bonded to O above. Each N is single bonded to H below. The first C is single bonded to C H sub 3 above. The third C is single bonded to C H sub 2, single bond, C H, above. That C H is single bonded to C H sub 3 up and left and single bonded to C H sub 3 up and right. The fifth C single bonded to C H sub 2, single bond, S H, above. The seventh C is single bonded to C H sub 2, single bond, C H sub 2, single bond, S, single bond, C H sub 3, above. The first section, from N H sub 2 super plus to the second C represents Alanine. The second section from N to the fourth C represents Leucine. The third section from N to sixth C represents Cysteine. The fourth section from N to O represents Methionine.</a:t>
            </a:r>
            <a:br>
              <a:rPr lang="en-IN" sz="1200" b="0" i="0" u="none" strike="noStrike" kern="1200" cap="none" dirty="0">
                <a:solidFill>
                  <a:schemeClr val="dk1"/>
                </a:solidFill>
                <a:effectLst/>
                <a:latin typeface="Arial"/>
                <a:ea typeface="Arial"/>
                <a:cs typeface="Arial"/>
                <a:sym typeface="Arial"/>
              </a:rPr>
            </a:b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7591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N H sub 2 super plus, single bond, C H, single bond, C, single bond, N, single bond, C H, single bond, C, single bond, N, single bond, C H, single bond, C, single bond, N, single bond, C H, single bond, C, single bond, O super minus. The second, fourth, sixth, and eighth C atoms are each double bonded to O above. Each N is single bonded to H below. The first C is single bonded to C H sub 3 above. The third C is single bonded to C H sub 2, single bond, C H, above. That C H is single bonded to C H sub 3 up and left and single bonded to C H sub 3 up and right. The fifth C single bonded to C H sub 2, single bond, S H, above. The seventh C is single bonded to C H sub 2, single bond, C H sub 2, single bond, S, single bond, C H sub 3, above. The first section, from N H sub 2 super plus to the second C represents Alanine. The second section from N to the fourth C represents Leucine. The third section from N to sixth C represents Cysteine. The fourth section from N to O represents Methionine.</a:t>
            </a:r>
            <a:br>
              <a:rPr lang="en-IN" sz="1200" b="0" i="0" u="none" strike="noStrike" kern="1200" cap="none" dirty="0">
                <a:solidFill>
                  <a:schemeClr val="dk1"/>
                </a:solidFill>
                <a:effectLst/>
                <a:latin typeface="Arial"/>
                <a:ea typeface="Arial"/>
                <a:cs typeface="Arial"/>
                <a:sym typeface="Arial"/>
              </a:rPr>
            </a:b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00354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fourth, sixth, and eighth C atoms are each double bonded to O above.</a:t>
            </a:r>
            <a:r>
              <a:rPr lang="en-IN" dirty="0"/>
              <a:t> Each N is single bonded to H below. The first C is single bonded to C H 3 above. The third C is single bonded to C H 2, single bond, C H, above. That C is single bonded to C H 3 up and left and single bonded to C H 3 up and right. The fifth C single bonded to C H 2, single bond, S H, above. The seventh C is single bonded to C H 2, single bond, C H 2, single bond, S, single bond, C H 3, above.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77079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 H 3 plus, single bond, C H, single bond, carbonyl group, single bond, N single bonded to H, single bond, C H, single bond, carbonyl group, single bond, N, single bond, C H, single bond, carbonyl group, C double bonded to O and single bonded to O minus. From left to right, the amino acids and R groups the comprise the structure are as follows. </a:t>
            </a:r>
          </a:p>
          <a:p>
            <a:r>
              <a:rPr lang="en-IN" dirty="0"/>
              <a:t>• G l u, or E, has the R group as a chain of 3 carbons, the third as a carboxylate group. </a:t>
            </a:r>
          </a:p>
          <a:p>
            <a:r>
              <a:rPr lang="en-IN" dirty="0"/>
              <a:t>• H </a:t>
            </a:r>
            <a:r>
              <a:rPr lang="en-IN" dirty="0" err="1"/>
              <a:t>i</a:t>
            </a:r>
            <a:r>
              <a:rPr lang="en-IN" dirty="0"/>
              <a:t> s, or H, has the R group as a carbon bonded to a 5-atom ring with 2 nitrogen atoms and 3 carbon atoms. Each nitrogen is bonded to a hydrogen, and one is positively charged. </a:t>
            </a:r>
          </a:p>
          <a:p>
            <a:r>
              <a:rPr lang="en-IN" dirty="0"/>
              <a:t>• P r o, or P, has the R group as a chain of 3 carbons, the third bonded to the N of the ammonium group.</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3835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seventh amino acid of the A chain is bonded to the seventh acid of the N terminus B chain, and the twentieth acid of the A chain is bonded to the nineteenth acid of the B chain. All bonded acids are C y s. The structures of each chain are as follows. </a:t>
            </a:r>
          </a:p>
          <a:p>
            <a:r>
              <a:rPr lang="en-IN" dirty="0"/>
              <a:t>• A chain. G l y. I l e. V a l. G l u. G l n. C y s. C y s. T h r. S e r. I l e. C y s. S e r. L e u. T y r. G l n. L e u. G l u. A s n. T y r. C y s. A s n.</a:t>
            </a:r>
          </a:p>
          <a:p>
            <a:r>
              <a:rPr lang="en-IN" dirty="0"/>
              <a:t>• B chain. P h e. V a l. A s n. G l n. H </a:t>
            </a:r>
            <a:r>
              <a:rPr lang="en-IN" dirty="0" err="1"/>
              <a:t>i</a:t>
            </a:r>
            <a:r>
              <a:rPr lang="en-IN" dirty="0"/>
              <a:t> s. L e u. C y s. G l y. S e r. H </a:t>
            </a:r>
            <a:r>
              <a:rPr lang="en-IN" dirty="0" err="1"/>
              <a:t>i</a:t>
            </a:r>
            <a:r>
              <a:rPr lang="en-IN" dirty="0"/>
              <a:t> s. L e u. V a l. G l u. A l a. L e u. T y r. L e u. V a l. C y s. G l y. G l u. A r g. G l y. P h e. P h e. T y r. T h r. P r o. L y s. T h r.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17282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second, fourth, and sixth C atoms are each double bonded to O above. The first C is single bonded to C H 2, single bond, benzene, above. The third C is single bonded to C H 2, single bond, S H, above. The fifth C is single bonded to C H 3 above.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9600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second, fourth, and sixth C atoms are each double bonded to O above. The first C is single bonded to C H 2, single bond, benzene, above. The third C is single bonded to C H 2, single bond, S H, above. The fifth C is single bonded to C H 3 above.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30027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 C y s. 2, T y r. 3, I l e for oxytocin or P h e for vasopressin. 4, G l n. 5, A s n. 6, C y s. Acids 1 and 6 are joined by a </a:t>
            </a:r>
            <a:r>
              <a:rPr lang="en-IN" dirty="0" err="1"/>
              <a:t>disulfide</a:t>
            </a:r>
            <a:r>
              <a:rPr lang="en-IN" dirty="0"/>
              <a:t> bond to form a ring. A chain extends from acid 6 as follows. 7, P r o. 8, L e u for oxytocin or A r g for vasopressin. 9, G l 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1670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proteins have a ribbon-like shape and they are separate from each other. The neuron appears smooth. In Figure B, the proteins are smooth but tangled. They change from a normal alpha-helical shape to beta-pleated sheets that stick together and form plaques in the brain. The neuron is surrounded by beta-amyloid plaques, and where it was previously smooth, there are now neurofibrillary tangles.</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8367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Glycine, abbreviated G l y or G, has the R group as a hydrogen. </a:t>
            </a:r>
          </a:p>
          <a:p>
            <a:r>
              <a:rPr lang="en-IN" dirty="0"/>
              <a:t>• Alanine, abbreviated Ay l ay or Ay, has the R group as a methyl group. </a:t>
            </a:r>
          </a:p>
          <a:p>
            <a:r>
              <a:rPr lang="en-IN" dirty="0"/>
              <a:t>• Valine, abbreviated V ay l or V, has the R group as a carbon bonded to 2 methyl groups. </a:t>
            </a:r>
          </a:p>
          <a:p>
            <a:r>
              <a:rPr lang="en-IN" dirty="0"/>
              <a:t>• Leucine, abbreviated L e u or L, has the R group as a chain of 2 carbons with the last bonded to 2 methyl groups. </a:t>
            </a:r>
          </a:p>
          <a:p>
            <a:r>
              <a:rPr lang="en-IN" dirty="0"/>
              <a:t>• Isoleucine, abbreviated I l e or I, has the R group as a chain of 3 carbons with a side methyl group on the first carbon. </a:t>
            </a:r>
          </a:p>
          <a:p>
            <a:r>
              <a:rPr lang="en-IN" dirty="0"/>
              <a:t>• Phenylalanine, abbreviated P h e or P, has the R group as a carbon bonded to a benzene ring. </a:t>
            </a:r>
          </a:p>
          <a:p>
            <a:r>
              <a:rPr lang="en-IN" dirty="0"/>
              <a:t>• Methionine, abbreviated M e t or M, has the R group as a chain of 2 carbons bonded to a </a:t>
            </a:r>
            <a:r>
              <a:rPr lang="en-IN" dirty="0" err="1"/>
              <a:t>sulfur</a:t>
            </a:r>
            <a:r>
              <a:rPr lang="en-IN" dirty="0"/>
              <a:t> bonded to a methyl group. </a:t>
            </a:r>
          </a:p>
          <a:p>
            <a:r>
              <a:rPr lang="en-IN" dirty="0"/>
              <a:t>• </a:t>
            </a:r>
            <a:r>
              <a:rPr lang="en-IN" dirty="0" err="1"/>
              <a:t>Proline</a:t>
            </a:r>
            <a:r>
              <a:rPr lang="en-IN" dirty="0"/>
              <a:t>, abbreviated P r o or P, has the R group as a chain of 3 carbons, with the third carbon bonded to the nitrogen of the now N H 2, plus group on the alpha carbon. Note, </a:t>
            </a:r>
            <a:r>
              <a:rPr lang="en-IN" dirty="0" err="1"/>
              <a:t>proline</a:t>
            </a:r>
            <a:r>
              <a:rPr lang="en-IN" dirty="0"/>
              <a:t> is a cyclic amino acid because its R group bonds to the nitrogen atom attached to the alpha carbon.</a:t>
            </a:r>
          </a:p>
          <a:p>
            <a:r>
              <a:rPr lang="en-IN" dirty="0"/>
              <a:t>• Tryptophan, abbreviated T r p or W, has the R group as a carbon bonded to a carbon of a 5-carbon ring. This carbon in the ring is double-bonded to an adjacent carbon, which is adjacent to a nitrogen in the ring. The nitrogen is bonded to a hydrogen. The remaining 2 carbons in</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834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Chains of amino acids form ribbon-like alpha helices. A positive ammonium group in one helix interacts with the negative carboxylate group in another helix. Hydrogen bonds occur between the hydroxyl groups of serine molecules in different helices. Hydrogen bonds also occur between the carboxyl oxygen of one molecule and a hydrogen in an ammonium group of another molecule in a different helix. Salt bridges or beta-pleated sheets connect helices.  Beta-pleated sheets hydrogen bond to each other, forming parallel sheets. </a:t>
            </a:r>
            <a:r>
              <a:rPr lang="en-IN" dirty="0" err="1"/>
              <a:t>Disulfide</a:t>
            </a:r>
            <a:r>
              <a:rPr lang="en-IN" dirty="0"/>
              <a:t> bonds occur between a helix and a beta-pleated sheet. Polar amino acids form hydrophilic interactions with water outside the structure. Nonpolar molecules form hydrophobic interactions with each other inside the structure.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80080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 the primary structure, is at the atomic level, represented by a ball-and-stick model. </a:t>
            </a:r>
          </a:p>
          <a:p>
            <a:r>
              <a:rPr lang="en-IN" dirty="0"/>
              <a:t>• B, the secondary structure, has the molecules wound into a helix. </a:t>
            </a:r>
          </a:p>
          <a:p>
            <a:r>
              <a:rPr lang="en-IN" dirty="0"/>
              <a:t>• C, the tertiary structure, has helices connected by C-terminus and N-terminus ends. </a:t>
            </a:r>
          </a:p>
          <a:p>
            <a:r>
              <a:rPr lang="en-IN" dirty="0"/>
              <a:t>• D, the quaternary structure, is composed of multiple tertiary structures.</a:t>
            </a:r>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29891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 rise in temperature causes denaturation of egg protein, disrupting the secondary and tertiary structures.</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9961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67586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The enzyme substrate complex takes in a substrate and releases products. In an example, the enzyme substrate complex contains serine, lysine, valine, leucine, and alanine. A substrate enters the active site, a hydrophobic pocket in the enzyme. A hydrogen bond forms between serine in the enzyme and serine in the substrate. A salt bridge is formed between a carboxyl and an ammonia group and lysine in the enzyme-substrate complex. A benzene in the hydrophobic pocket is bonded to the substrate.</a:t>
            </a:r>
            <a:r>
              <a:rPr lang="en-IN" dirty="0"/>
              <a:t>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50212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plot for activation energy without enzyme has a higher peak than the plot for activation energy with enzyme. The difference between the energy levels of the products and the reactants represents the energy released by the reaction.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97084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an example enzyme substrate complex and the substrate in the active site, hydrogen bonds form between two </a:t>
            </a:r>
            <a:r>
              <a:rPr lang="en-IN" dirty="0" err="1"/>
              <a:t>serines</a:t>
            </a:r>
            <a:r>
              <a:rPr lang="en-IN" dirty="0"/>
              <a:t>. A salt bridge is formed between a carboxyl and an ammonia group. Benzene is situated in a hydrophobic pocket.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4391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In an example enzyme substrate complex and the substrate in the active site, hydrogen bonds form between two </a:t>
            </a:r>
            <a:r>
              <a:rPr lang="en-IN" dirty="0" err="1"/>
              <a:t>serines</a:t>
            </a:r>
            <a:r>
              <a:rPr lang="en-IN" dirty="0"/>
              <a:t>. A salt bridge is formed between a carboxyl and an ammonia group. Benzene is situated in a hydrophobic pocket.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93473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Lactose bonds to the active site in the enzyme lactase, E, creating an enzyme-substrate complex, E S. H 2 O breaks the bond between the 2 sugars and they are released as products, P. The enzyme now has an open active site and the cycle repeats.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89004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Isoenzymes</a:t>
            </a:r>
            <a:r>
              <a:rPr lang="en-IN" dirty="0"/>
              <a:t> of Lactate Dehydrogenase Highest Levels Found in the Following</a:t>
            </a:r>
          </a:p>
          <a:p>
            <a:r>
              <a:rPr lang="en-IN" dirty="0"/>
              <a:t>H 4, L D H 1 Heart, Kidneys</a:t>
            </a:r>
          </a:p>
          <a:p>
            <a:r>
              <a:rPr lang="en-IN" dirty="0"/>
              <a:t>H 3 M, L D H 2 Red blood cells, heart, kidneys, brain</a:t>
            </a:r>
          </a:p>
          <a:p>
            <a:r>
              <a:rPr lang="en-IN" dirty="0"/>
              <a:t>H 2 M 2, L D H 3 Brain, lung, white blood cells</a:t>
            </a:r>
          </a:p>
          <a:p>
            <a:r>
              <a:rPr lang="en-IN" dirty="0"/>
              <a:t>H M 3, L D H 4 Lung, skeletal muscle</a:t>
            </a:r>
          </a:p>
          <a:p>
            <a:r>
              <a:rPr lang="en-IN" dirty="0"/>
              <a:t>M 4, L D H 5 Skeletal muscle, liver</a:t>
            </a:r>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0319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Serine, abbreviated S e r and S, has the R group as a carbon bonded to a hydroxyl group. </a:t>
            </a:r>
          </a:p>
          <a:p>
            <a:r>
              <a:rPr lang="en-IN" dirty="0"/>
              <a:t>• Threonine, abbreviated T h r or T, has the R group as a chain of 2 carbons, the first bonded to a hydroxyl group. </a:t>
            </a:r>
          </a:p>
          <a:p>
            <a:r>
              <a:rPr lang="en-IN" dirty="0"/>
              <a:t>• Tyrosine, abbreviated T y r or Y, has the R group as a carbon bonded to a benzene ring, with the opposite carbon on the ring bonded to a hydroxyl group. </a:t>
            </a:r>
          </a:p>
          <a:p>
            <a:r>
              <a:rPr lang="en-IN" dirty="0"/>
              <a:t>• Cysteine, abbreviated C y s or C, has the R group as a carbon bonded to an S H group. </a:t>
            </a:r>
          </a:p>
          <a:p>
            <a:r>
              <a:rPr lang="en-IN" dirty="0"/>
              <a:t>• Asparagine, abbreviated Ay s n or N, has the R group as a carbon bonded to a carbonyl group bonded to an N H 2 group. </a:t>
            </a:r>
          </a:p>
          <a:p>
            <a:r>
              <a:rPr lang="en-IN" dirty="0"/>
              <a:t>• Glutamine, abbreviated G l n or Q, has the R group as a chain of 2 carbons bonded to a carbonyl group bonded to an N H 2 group.</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4248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89226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graph rises with increasing then decreasing steepness to a maximum enzyme activity point for optimum temperature at 37 degrees, and then falls with increasing steepness to the point of denaturation at 51 degrees. All values estimated.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35678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substrate is converted to a product, P, and the product is released, leaving an enzyme with an open active site. An enzyme + an inhibitor, I, creates an enzyme-inhibitor complex, E I. The competitive inhibitor in the active site prevents the binding of substrate.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83984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substrate is converted to a product, creating an enzyme-product complex, E P. The product is released, leaving an enzyme with an open active site. An enzyme + an inhibitor, I, creates an enzyme-inhibitor complex, E I. The change in shape of the active site caused by the </a:t>
            </a:r>
            <a:r>
              <a:rPr lang="en-IN" dirty="0" err="1"/>
              <a:t>noncompetitive</a:t>
            </a:r>
            <a:r>
              <a:rPr lang="en-IN" dirty="0"/>
              <a:t> inhibitor prevents the binding of substrate.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30080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Penicillin G, phenyl single bond C H 2 single bond.</a:t>
            </a:r>
          </a:p>
          <a:p>
            <a:r>
              <a:rPr lang="en-IN" dirty="0"/>
              <a:t>● Penicillin V, phenyl single bond O single bond C H 2 single bond.</a:t>
            </a:r>
          </a:p>
          <a:p>
            <a:r>
              <a:rPr lang="en-IN" dirty="0"/>
              <a:t>● Ampicillin, phenyl single bond C H which is single bonded to a N H 2 and has another single bond. </a:t>
            </a:r>
          </a:p>
          <a:p>
            <a:r>
              <a:rPr lang="en-IN" dirty="0"/>
              <a:t>● Ampicillin, O H single bond benzene, in para configuration, single bond C H which is single bonded to a N H 2 and has another single bond.</a:t>
            </a:r>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0035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Proteins contain amino acids that have ammonium, carboxylate, and r Groups. </a:t>
            </a:r>
          </a:p>
          <a:p>
            <a:r>
              <a:rPr lang="en-IN" dirty="0"/>
              <a:t>● Proteins contain peptide bonds between amino acids in a specific order as primary structure and hydrogen bond as secondary structure with interactions that give tertiary and quaternary structures are active as enzymes. </a:t>
            </a:r>
          </a:p>
          <a:p>
            <a:r>
              <a:rPr lang="en-IN" dirty="0"/>
              <a:t>● Proteins are used for structure, transport, hormones, storage, and as enzymes which bind substrate at active sites to form an E S Complex that is blocked by inhibitors. </a:t>
            </a:r>
          </a:p>
          <a:p>
            <a:r>
              <a:rPr lang="en-IN" dirty="0"/>
              <a:t>● Proteins undergo denaturation by heath, acids, bases, organic compounds, that change secondary or tertiary structures of proteins. </a:t>
            </a:r>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42070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Aspartate, abbreviated A s p or D, has the R group as a C H 2 group single bonded to a carbon which is double bonded to an oxygen atom and single bonded to O minus.</a:t>
            </a:r>
          </a:p>
          <a:p>
            <a:r>
              <a:rPr lang="en-IN" dirty="0"/>
              <a:t>• Glutamate, abbreviated G l u or E, has the R group as a 2 carbon chain bonded to a carbon which is double bonded to an oxygen atom and single bonded to O minus.</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929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Histidine, abbreviated H </a:t>
            </a:r>
            <a:r>
              <a:rPr lang="en-IN" dirty="0" err="1"/>
              <a:t>i</a:t>
            </a:r>
            <a:r>
              <a:rPr lang="en-IN" dirty="0"/>
              <a:t> s or H, has the R group as C H 2 single bonded to a 5 sided ring with 2 double bonds. The upper left and upper right points of the ring are occupied by nitrogen atoms single bonded to hydrogen atoms. The nitrogen adjacent to the C H 2 is N plus. Note, at physiological pH, some histidine molecules have a positively charged R group, while other histidine molecules have a neutral R group. The molecule with the positively charged R group is shown here. </a:t>
            </a:r>
          </a:p>
          <a:p>
            <a:r>
              <a:rPr lang="en-IN" dirty="0"/>
              <a:t>• Lysine, abbreviated L y s or K, has the R group has a 4 carbon chain with N H 3 plus at the end.</a:t>
            </a:r>
          </a:p>
          <a:p>
            <a:r>
              <a:rPr lang="en-IN" dirty="0"/>
              <a:t>• Arginine, abbreviated A r g or R, has the following single bonded chain. C H 2, C H 2, C H 2, N H, C double bonded to N H 2 plus, N H 2.</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524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has the same base structure. The R group for aspartic acid is C H 2, single bond above to C. That C is double bonded to O up and left and single bonded to O minus up and right. In asparagine, the second C is double bonded to O up and left and single bonded to N H 2 up and right.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736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Glycine consists of a central C single bonded to 2 H atoms. The C atom is single bonded to N plus, which is single bonded to 3 H atoms, at the left, and single bonded to a C atom which is single bonded to O minus and double bonded to O.</a:t>
            </a:r>
          </a:p>
          <a:p>
            <a:r>
              <a:rPr lang="en-IN" dirty="0"/>
              <a:t>• Alanine consists of a central C single bonded to C H 3 and H. The C atom is single bonded to N plus, which is single bonded to 3 H atoms, at the left, and single bonded to a C atom which is single bonded to O minus and double bonded to O.</a:t>
            </a:r>
          </a:p>
          <a:p>
            <a:r>
              <a:rPr lang="en-IN" dirty="0"/>
              <a:t>• </a:t>
            </a:r>
            <a:r>
              <a:rPr lang="en-IN" dirty="0" err="1"/>
              <a:t>Glycylalanine</a:t>
            </a:r>
            <a:r>
              <a:rPr lang="en-IN" dirty="0"/>
              <a:t> has a central peptide bond between a C double bonded to an O, and an N single bonded to an H. The left end of the molecule is N terminus, with N H 3 plus, and the right end is C terminus, with C O </a:t>
            </a:r>
            <a:r>
              <a:rPr lang="en-IN" dirty="0" err="1"/>
              <a:t>O</a:t>
            </a:r>
            <a:r>
              <a:rPr lang="en-IN" dirty="0"/>
              <a:t> minus. </a:t>
            </a:r>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9924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 H 3 plus, single bond, C H, single bond, C, single bond, O minus. The first C is single bonded to C H 2, single bond, O H, above. The second C is double bonded to O above. </a:t>
            </a:r>
            <a:r>
              <a:rPr lang="en-IN" dirty="0" err="1"/>
              <a:t>Thr</a:t>
            </a:r>
            <a:r>
              <a:rPr lang="en-IN" dirty="0"/>
              <a:t> is as follows. N H 3 plus, single bond, C H, single bond, C, single bond, O minus. The first C is single bonded to C H above. That C is single bonded to O H left and single bonded to C H 3 above. The second C is double bonded to O above.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199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 H 3 plus, single bond, C H, single bond, C, single bond, O minus. The first C is single bonded to C H 2, single bond, O H, above. The second C is double bonded to O above. </a:t>
            </a:r>
            <a:r>
              <a:rPr lang="en-IN" dirty="0" err="1"/>
              <a:t>Thr</a:t>
            </a:r>
            <a:r>
              <a:rPr lang="en-IN" dirty="0"/>
              <a:t> is as follows. N H 3 plus, single bond, C H, single bond, C, single bond, O minus. The first C is single bonded to C H above. That C is single bonded to O H left and single bonded to C H 3 above. The second C is double bonded to O above.</a:t>
            </a:r>
          </a:p>
          <a:p>
            <a:endParaRPr lang="en-IN" dirty="0"/>
          </a:p>
          <a:p>
            <a:r>
              <a:rPr lang="en-IN" dirty="0"/>
              <a:t>The first C is single bonded to C H 2, single bond, O H, above. The second and fourth C are each double bonded to O above. N is single bonded to H below. The third C is single bonded to C H above. That C is single bonded to O H left and single bonded to C H 3 above.</a:t>
            </a:r>
          </a:p>
          <a:p>
            <a:endParaRPr lang="en-IN" dirty="0"/>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418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0032D5D-B7E4-4E70-ABB5-262AB6ADD7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D11807-FBD6-4D40-AC7B-0667D11C23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E46A931-CDF4-4811-A008-E889F73D3A3D}"/>
              </a:ext>
            </a:extLst>
          </p:cNvPr>
          <p:cNvSpPr>
            <a:spLocks noGrp="1" noChangeArrowheads="1"/>
          </p:cNvSpPr>
          <p:nvPr>
            <p:ph type="sldNum" sz="quarter" idx="12"/>
          </p:nvPr>
        </p:nvSpPr>
        <p:spPr>
          <a:ln/>
        </p:spPr>
        <p:txBody>
          <a:bodyPr/>
          <a:lstStyle>
            <a:lvl1pPr>
              <a:defRPr/>
            </a:lvl1pPr>
          </a:lstStyle>
          <a:p>
            <a:pPr>
              <a:defRPr/>
            </a:pPr>
            <a:fld id="{955B4B84-3382-4788-A29E-F8BCE17B7E95}" type="slidenum">
              <a:rPr lang="en-US" altLang="en-US"/>
              <a:pPr>
                <a:defRPr/>
              </a:pPr>
              <a:t>‹#›</a:t>
            </a:fld>
            <a:endParaRPr lang="en-US" altLang="en-US"/>
          </a:p>
        </p:txBody>
      </p:sp>
    </p:spTree>
    <p:extLst>
      <p:ext uri="{BB962C8B-B14F-4D97-AF65-F5344CB8AC3E}">
        <p14:creationId xmlns:p14="http://schemas.microsoft.com/office/powerpoint/2010/main" val="2039848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E13707-3B81-4E28-B60D-FE5D016787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44B981-1CBA-4D80-A69D-3BE432D946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5E78340-E286-4CE3-A488-3BC6E1536AF0}"/>
              </a:ext>
            </a:extLst>
          </p:cNvPr>
          <p:cNvSpPr>
            <a:spLocks noGrp="1" noChangeArrowheads="1"/>
          </p:cNvSpPr>
          <p:nvPr>
            <p:ph type="sldNum" sz="quarter" idx="12"/>
          </p:nvPr>
        </p:nvSpPr>
        <p:spPr>
          <a:ln/>
        </p:spPr>
        <p:txBody>
          <a:bodyPr/>
          <a:lstStyle>
            <a:lvl1pPr>
              <a:defRPr/>
            </a:lvl1pPr>
          </a:lstStyle>
          <a:p>
            <a:pPr>
              <a:defRPr/>
            </a:pPr>
            <a:fld id="{FDEAD775-72B0-4BA8-BA6B-554EE3114234}" type="slidenum">
              <a:rPr lang="en-US" altLang="en-US"/>
              <a:pPr>
                <a:defRPr/>
              </a:pPr>
              <a:t>‹#›</a:t>
            </a:fld>
            <a:endParaRPr lang="en-US" altLang="en-US"/>
          </a:p>
        </p:txBody>
      </p:sp>
    </p:spTree>
    <p:extLst>
      <p:ext uri="{BB962C8B-B14F-4D97-AF65-F5344CB8AC3E}">
        <p14:creationId xmlns:p14="http://schemas.microsoft.com/office/powerpoint/2010/main" val="886598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B065B80-BBE3-4C69-A66E-BE450D443D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7E88143-4A4B-4A30-9A1F-71AD338EC0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B4E7E16-1ECC-4377-BCB1-9F717C97BFB5}"/>
              </a:ext>
            </a:extLst>
          </p:cNvPr>
          <p:cNvSpPr>
            <a:spLocks noGrp="1" noChangeArrowheads="1"/>
          </p:cNvSpPr>
          <p:nvPr>
            <p:ph type="sldNum" sz="quarter" idx="12"/>
          </p:nvPr>
        </p:nvSpPr>
        <p:spPr>
          <a:ln/>
        </p:spPr>
        <p:txBody>
          <a:bodyPr/>
          <a:lstStyle>
            <a:lvl1pPr>
              <a:defRPr/>
            </a:lvl1pPr>
          </a:lstStyle>
          <a:p>
            <a:pPr>
              <a:defRPr/>
            </a:pPr>
            <a:fld id="{100CD351-0DF5-4C3B-B2BB-B6B0E8C6B585}" type="slidenum">
              <a:rPr lang="en-US" altLang="en-US"/>
              <a:pPr>
                <a:defRPr/>
              </a:pPr>
              <a:t>‹#›</a:t>
            </a:fld>
            <a:endParaRPr lang="en-US" altLang="en-US"/>
          </a:p>
        </p:txBody>
      </p:sp>
    </p:spTree>
    <p:extLst>
      <p:ext uri="{BB962C8B-B14F-4D97-AF65-F5344CB8AC3E}">
        <p14:creationId xmlns:p14="http://schemas.microsoft.com/office/powerpoint/2010/main" val="125281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71B0A6-E458-40DC-ABC6-FE92A124E5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892278-0F60-42CE-8BB8-DB98C6A38F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B36207A-9D97-43C6-9141-4221CCB3FA89}"/>
              </a:ext>
            </a:extLst>
          </p:cNvPr>
          <p:cNvSpPr>
            <a:spLocks noGrp="1" noChangeArrowheads="1"/>
          </p:cNvSpPr>
          <p:nvPr>
            <p:ph type="sldNum" sz="quarter" idx="12"/>
          </p:nvPr>
        </p:nvSpPr>
        <p:spPr>
          <a:ln/>
        </p:spPr>
        <p:txBody>
          <a:bodyPr/>
          <a:lstStyle>
            <a:lvl1pPr>
              <a:defRPr/>
            </a:lvl1pPr>
          </a:lstStyle>
          <a:p>
            <a:pPr>
              <a:defRPr/>
            </a:pPr>
            <a:fld id="{19FC496C-3325-489F-8405-38236A041316}" type="slidenum">
              <a:rPr lang="en-US" altLang="en-US"/>
              <a:pPr>
                <a:defRPr/>
              </a:pPr>
              <a:t>‹#›</a:t>
            </a:fld>
            <a:endParaRPr lang="en-US" altLang="en-US"/>
          </a:p>
        </p:txBody>
      </p:sp>
    </p:spTree>
    <p:extLst>
      <p:ext uri="{BB962C8B-B14F-4D97-AF65-F5344CB8AC3E}">
        <p14:creationId xmlns:p14="http://schemas.microsoft.com/office/powerpoint/2010/main" val="303565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9CB2C2-6535-4599-8F9E-ED00F965DB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31CB84D-7B62-486C-A3D9-61E43169DE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03046A3-0B88-4633-A369-3010CF0EC9F1}"/>
              </a:ext>
            </a:extLst>
          </p:cNvPr>
          <p:cNvSpPr>
            <a:spLocks noGrp="1" noChangeArrowheads="1"/>
          </p:cNvSpPr>
          <p:nvPr>
            <p:ph type="sldNum" sz="quarter" idx="12"/>
          </p:nvPr>
        </p:nvSpPr>
        <p:spPr>
          <a:ln/>
        </p:spPr>
        <p:txBody>
          <a:bodyPr/>
          <a:lstStyle>
            <a:lvl1pPr>
              <a:defRPr/>
            </a:lvl1pPr>
          </a:lstStyle>
          <a:p>
            <a:pPr>
              <a:defRPr/>
            </a:pPr>
            <a:fld id="{0C1435EC-D738-4E89-9E42-FB2D64870FDF}" type="slidenum">
              <a:rPr lang="en-US" altLang="en-US"/>
              <a:pPr>
                <a:defRPr/>
              </a:pPr>
              <a:t>‹#›</a:t>
            </a:fld>
            <a:endParaRPr lang="en-US" altLang="en-US"/>
          </a:p>
        </p:txBody>
      </p:sp>
    </p:spTree>
    <p:extLst>
      <p:ext uri="{BB962C8B-B14F-4D97-AF65-F5344CB8AC3E}">
        <p14:creationId xmlns:p14="http://schemas.microsoft.com/office/powerpoint/2010/main" val="2527224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FDC3065-9637-4AEB-A577-67873B120A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7F8C594-CE02-4A23-8A7F-59510E328D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0E2C060-3C81-4224-AF37-E14EFEB3389C}"/>
              </a:ext>
            </a:extLst>
          </p:cNvPr>
          <p:cNvSpPr>
            <a:spLocks noGrp="1" noChangeArrowheads="1"/>
          </p:cNvSpPr>
          <p:nvPr>
            <p:ph type="sldNum" sz="quarter" idx="12"/>
          </p:nvPr>
        </p:nvSpPr>
        <p:spPr>
          <a:ln/>
        </p:spPr>
        <p:txBody>
          <a:bodyPr/>
          <a:lstStyle>
            <a:lvl1pPr>
              <a:defRPr/>
            </a:lvl1pPr>
          </a:lstStyle>
          <a:p>
            <a:pPr>
              <a:defRPr/>
            </a:pPr>
            <a:fld id="{F2E98331-5A31-41FA-892C-0B2FFB279BA7}" type="slidenum">
              <a:rPr lang="en-US" altLang="en-US"/>
              <a:pPr>
                <a:defRPr/>
              </a:pPr>
              <a:t>‹#›</a:t>
            </a:fld>
            <a:endParaRPr lang="en-US" altLang="en-US"/>
          </a:p>
        </p:txBody>
      </p:sp>
    </p:spTree>
    <p:extLst>
      <p:ext uri="{BB962C8B-B14F-4D97-AF65-F5344CB8AC3E}">
        <p14:creationId xmlns:p14="http://schemas.microsoft.com/office/powerpoint/2010/main" val="2494324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CBF062-3ACC-4961-8A7F-2918F60777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4A844E6-38AF-4D92-99FE-FD89B74109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316E737-7362-4910-ABC4-882C2404F5E0}"/>
              </a:ext>
            </a:extLst>
          </p:cNvPr>
          <p:cNvSpPr>
            <a:spLocks noGrp="1" noChangeArrowheads="1"/>
          </p:cNvSpPr>
          <p:nvPr>
            <p:ph type="sldNum" sz="quarter" idx="12"/>
          </p:nvPr>
        </p:nvSpPr>
        <p:spPr>
          <a:ln/>
        </p:spPr>
        <p:txBody>
          <a:bodyPr/>
          <a:lstStyle>
            <a:lvl1pPr>
              <a:defRPr/>
            </a:lvl1pPr>
          </a:lstStyle>
          <a:p>
            <a:pPr>
              <a:defRPr/>
            </a:pPr>
            <a:fld id="{439E838C-BA1A-4892-9CF5-CFB41401925B}" type="slidenum">
              <a:rPr lang="en-US" altLang="en-US"/>
              <a:pPr>
                <a:defRPr/>
              </a:pPr>
              <a:t>‹#›</a:t>
            </a:fld>
            <a:endParaRPr lang="en-US" altLang="en-US"/>
          </a:p>
        </p:txBody>
      </p:sp>
    </p:spTree>
    <p:extLst>
      <p:ext uri="{BB962C8B-B14F-4D97-AF65-F5344CB8AC3E}">
        <p14:creationId xmlns:p14="http://schemas.microsoft.com/office/powerpoint/2010/main" val="130260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635BE09-F83E-4A39-B5EB-F4459F6327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9F405DC-5CCF-453D-98C6-B562DD8435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11D6434-E387-411D-AF74-25F8AC5C2CCC}"/>
              </a:ext>
            </a:extLst>
          </p:cNvPr>
          <p:cNvSpPr>
            <a:spLocks noGrp="1" noChangeArrowheads="1"/>
          </p:cNvSpPr>
          <p:nvPr>
            <p:ph type="sldNum" sz="quarter" idx="12"/>
          </p:nvPr>
        </p:nvSpPr>
        <p:spPr>
          <a:ln/>
        </p:spPr>
        <p:txBody>
          <a:bodyPr/>
          <a:lstStyle>
            <a:lvl1pPr>
              <a:defRPr/>
            </a:lvl1pPr>
          </a:lstStyle>
          <a:p>
            <a:pPr>
              <a:defRPr/>
            </a:pPr>
            <a:fld id="{C1901609-00F7-49B0-AC94-8C6C33B899C2}" type="slidenum">
              <a:rPr lang="en-US" altLang="en-US"/>
              <a:pPr>
                <a:defRPr/>
              </a:pPr>
              <a:t>‹#›</a:t>
            </a:fld>
            <a:endParaRPr lang="en-US" altLang="en-US"/>
          </a:p>
        </p:txBody>
      </p:sp>
    </p:spTree>
    <p:extLst>
      <p:ext uri="{BB962C8B-B14F-4D97-AF65-F5344CB8AC3E}">
        <p14:creationId xmlns:p14="http://schemas.microsoft.com/office/powerpoint/2010/main" val="1837651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75BA49E-6EF5-48D9-A537-2F871D12A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2A9A26A-687A-40B8-A0A9-BFFDA93CEC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7EF0050-F738-4335-896B-FEEA3E41D50A}"/>
              </a:ext>
            </a:extLst>
          </p:cNvPr>
          <p:cNvSpPr>
            <a:spLocks noGrp="1" noChangeArrowheads="1"/>
          </p:cNvSpPr>
          <p:nvPr>
            <p:ph type="sldNum" sz="quarter" idx="12"/>
          </p:nvPr>
        </p:nvSpPr>
        <p:spPr>
          <a:ln/>
        </p:spPr>
        <p:txBody>
          <a:bodyPr/>
          <a:lstStyle>
            <a:lvl1pPr>
              <a:defRPr/>
            </a:lvl1pPr>
          </a:lstStyle>
          <a:p>
            <a:pPr>
              <a:defRPr/>
            </a:pPr>
            <a:fld id="{54E75A83-7B95-473F-A837-53F5D19F53B1}" type="slidenum">
              <a:rPr lang="en-US" altLang="en-US"/>
              <a:pPr>
                <a:defRPr/>
              </a:pPr>
              <a:t>‹#›</a:t>
            </a:fld>
            <a:endParaRPr lang="en-US" altLang="en-US"/>
          </a:p>
        </p:txBody>
      </p:sp>
    </p:spTree>
    <p:extLst>
      <p:ext uri="{BB962C8B-B14F-4D97-AF65-F5344CB8AC3E}">
        <p14:creationId xmlns:p14="http://schemas.microsoft.com/office/powerpoint/2010/main" val="3063172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802F81-81F7-4408-A063-39E7694B15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238EB9-E89E-4432-85BD-DB1CF7B6BB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215607-D58A-41F3-B467-ADDD792CBA79}"/>
              </a:ext>
            </a:extLst>
          </p:cNvPr>
          <p:cNvSpPr>
            <a:spLocks noGrp="1" noChangeArrowheads="1"/>
          </p:cNvSpPr>
          <p:nvPr>
            <p:ph type="sldNum" sz="quarter" idx="12"/>
          </p:nvPr>
        </p:nvSpPr>
        <p:spPr>
          <a:ln/>
        </p:spPr>
        <p:txBody>
          <a:bodyPr/>
          <a:lstStyle>
            <a:lvl1pPr>
              <a:defRPr/>
            </a:lvl1pPr>
          </a:lstStyle>
          <a:p>
            <a:pPr>
              <a:defRPr/>
            </a:pPr>
            <a:fld id="{86E2342A-4354-476C-A6A8-8C1DC73BC1A6}" type="slidenum">
              <a:rPr lang="en-US" altLang="en-US"/>
              <a:pPr>
                <a:defRPr/>
              </a:pPr>
              <a:t>‹#›</a:t>
            </a:fld>
            <a:endParaRPr lang="en-US" altLang="en-US"/>
          </a:p>
        </p:txBody>
      </p:sp>
    </p:spTree>
    <p:extLst>
      <p:ext uri="{BB962C8B-B14F-4D97-AF65-F5344CB8AC3E}">
        <p14:creationId xmlns:p14="http://schemas.microsoft.com/office/powerpoint/2010/main" val="2752334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0AFA22-75B1-47C2-89FD-63C4FABF1B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8C3D05-8CBA-4AB7-B564-140BE97F7F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6D1B86-2C9B-4F55-BBB5-40164321B58A}"/>
              </a:ext>
            </a:extLst>
          </p:cNvPr>
          <p:cNvSpPr>
            <a:spLocks noGrp="1" noChangeArrowheads="1"/>
          </p:cNvSpPr>
          <p:nvPr>
            <p:ph type="sldNum" sz="quarter" idx="12"/>
          </p:nvPr>
        </p:nvSpPr>
        <p:spPr>
          <a:ln/>
        </p:spPr>
        <p:txBody>
          <a:bodyPr/>
          <a:lstStyle>
            <a:lvl1pPr>
              <a:defRPr/>
            </a:lvl1pPr>
          </a:lstStyle>
          <a:p>
            <a:pPr>
              <a:defRPr/>
            </a:pPr>
            <a:fld id="{0B84C29E-F2F1-4CD8-B5C7-FC385C92B64C}" type="slidenum">
              <a:rPr lang="en-US" altLang="en-US"/>
              <a:pPr>
                <a:defRPr/>
              </a:pPr>
              <a:t>‹#›</a:t>
            </a:fld>
            <a:endParaRPr lang="en-US" altLang="en-US"/>
          </a:p>
        </p:txBody>
      </p:sp>
    </p:spTree>
    <p:extLst>
      <p:ext uri="{BB962C8B-B14F-4D97-AF65-F5344CB8AC3E}">
        <p14:creationId xmlns:p14="http://schemas.microsoft.com/office/powerpoint/2010/main" val="1951487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482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B0C900C2-37AA-42C2-8E5B-0EE6E33D5AC9}"/>
              </a:ext>
            </a:extLst>
          </p:cNvPr>
          <p:cNvPicPr>
            <a:picLocks noChangeAspect="1"/>
          </p:cNvPicPr>
          <p:nvPr userDrawn="1"/>
        </p:nvPicPr>
        <p:blipFill>
          <a:blip r:embed="rId17"/>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9" r:id="rId10"/>
    <p:sldLayoutId id="2147483681" r:id="rId11"/>
    <p:sldLayoutId id="2147483671" r:id="rId12"/>
    <p:sldLayoutId id="2147483680" r:id="rId13"/>
    <p:sldLayoutId id="2147483656"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0BA268-BFEF-4016-870E-6B41EE460219}"/>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817723-3A27-4D5A-AB77-B82CE6486E7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7764" name="Rectangle 4">
            <a:extLst>
              <a:ext uri="{FF2B5EF4-FFF2-40B4-BE49-F238E27FC236}">
                <a16:creationId xmlns:a16="http://schemas.microsoft.com/office/drawing/2014/main" id="{ECD480C7-474E-4746-91E2-903361E8A94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17765" name="Rectangle 5">
            <a:extLst>
              <a:ext uri="{FF2B5EF4-FFF2-40B4-BE49-F238E27FC236}">
                <a16:creationId xmlns:a16="http://schemas.microsoft.com/office/drawing/2014/main" id="{2B328842-F0C7-42EC-B584-D62764F5494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17766" name="Rectangle 6">
            <a:extLst>
              <a:ext uri="{FF2B5EF4-FFF2-40B4-BE49-F238E27FC236}">
                <a16:creationId xmlns:a16="http://schemas.microsoft.com/office/drawing/2014/main" id="{51983602-393D-4C8D-A558-C2ABFA3B8E8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DF47337-A554-4D30-91E6-4D78A68D22A3}" type="slidenum">
              <a:rPr lang="en-US" altLang="en-US"/>
              <a:pPr>
                <a:defRPr/>
              </a:pPr>
              <a:t>‹#›</a:t>
            </a:fld>
            <a:endParaRPr lang="en-US" altLang="en-US"/>
          </a:p>
        </p:txBody>
      </p:sp>
    </p:spTree>
    <p:extLst>
      <p:ext uri="{BB962C8B-B14F-4D97-AF65-F5344CB8AC3E}">
        <p14:creationId xmlns:p14="http://schemas.microsoft.com/office/powerpoint/2010/main" val="3540684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w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6.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w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9.w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27.wmf"/><Relationship Id="rId5" Type="http://schemas.openxmlformats.org/officeDocument/2006/relationships/oleObject" Target="../embeddings/oleObject9.bin"/><Relationship Id="rId4" Type="http://schemas.openxmlformats.org/officeDocument/2006/relationships/image" Target="../media/image26.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image" Target="../media/image30.wmf"/><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29.wmf"/><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image" Target="../media/image46.wmf"/><Relationship Id="rId5" Type="http://schemas.openxmlformats.org/officeDocument/2006/relationships/oleObject" Target="../embeddings/oleObject13.bin"/><Relationship Id="rId4" Type="http://schemas.openxmlformats.org/officeDocument/2006/relationships/image" Target="../media/image45.wmf"/><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53.png"/><Relationship Id="rId7" Type="http://schemas.openxmlformats.org/officeDocument/2006/relationships/image" Target="../media/image50.wmf"/><Relationship Id="rId12" Type="http://schemas.openxmlformats.org/officeDocument/2006/relationships/image" Target="../media/image54.png"/><Relationship Id="rId2" Type="http://schemas.openxmlformats.org/officeDocument/2006/relationships/slideLayout" Target="../slideLayouts/slideLayout9.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52.wmf"/><Relationship Id="rId5" Type="http://schemas.openxmlformats.org/officeDocument/2006/relationships/image" Target="../media/image49.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5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8.xml"/><Relationship Id="rId1" Type="http://schemas.openxmlformats.org/officeDocument/2006/relationships/vmlDrawing" Target="../drawings/vmlDrawing8.vml"/><Relationship Id="rId5" Type="http://schemas.openxmlformats.org/officeDocument/2006/relationships/image" Target="../media/image56.png"/><Relationship Id="rId4" Type="http://schemas.openxmlformats.org/officeDocument/2006/relationships/image" Target="../media/image55.wmf"/></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5.xml"/><Relationship Id="rId1" Type="http://schemas.openxmlformats.org/officeDocument/2006/relationships/vmlDrawing" Target="../drawings/vmlDrawing9.vml"/><Relationship Id="rId4" Type="http://schemas.openxmlformats.org/officeDocument/2006/relationships/image" Target="../media/image60.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2.wmf"/><Relationship Id="rId2" Type="http://schemas.openxmlformats.org/officeDocument/2006/relationships/slideLayout" Target="../slideLayouts/slideLayout8.xml"/><Relationship Id="rId1" Type="http://schemas.openxmlformats.org/officeDocument/2006/relationships/vmlDrawing" Target="../drawings/vmlDrawing10.vml"/><Relationship Id="rId6" Type="http://schemas.openxmlformats.org/officeDocument/2006/relationships/oleObject" Target="../embeddings/oleObject22.bin"/><Relationship Id="rId5" Type="http://schemas.openxmlformats.org/officeDocument/2006/relationships/image" Target="../media/image61.wmf"/><Relationship Id="rId4" Type="http://schemas.openxmlformats.org/officeDocument/2006/relationships/oleObject" Target="../embeddings/oleObject21.bin"/></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2.xml"/><Relationship Id="rId1" Type="http://schemas.openxmlformats.org/officeDocument/2006/relationships/tags" Target="../tags/tag1.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2.xml"/><Relationship Id="rId1" Type="http://schemas.openxmlformats.org/officeDocument/2006/relationships/tags" Target="../tags/tag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vmlDrawing" Target="../drawings/vmlDrawing11.vml"/><Relationship Id="rId5" Type="http://schemas.openxmlformats.org/officeDocument/2006/relationships/image" Target="../media/image67.wmf"/><Relationship Id="rId4" Type="http://schemas.openxmlformats.org/officeDocument/2006/relationships/oleObject" Target="../embeddings/oleObject23.bin"/></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2.xml"/><Relationship Id="rId1" Type="http://schemas.openxmlformats.org/officeDocument/2006/relationships/tags" Target="../tags/tag4.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10" Type="http://schemas.openxmlformats.org/officeDocument/2006/relationships/image" Target="../media/image9.png"/><Relationship Id="rId4" Type="http://schemas.openxmlformats.org/officeDocument/2006/relationships/image" Target="../media/image5.wmf"/><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image" Target="../media/image74.wmf"/><Relationship Id="rId5" Type="http://schemas.openxmlformats.org/officeDocument/2006/relationships/oleObject" Target="../embeddings/oleObject25.bin"/><Relationship Id="rId4" Type="http://schemas.openxmlformats.org/officeDocument/2006/relationships/image" Target="../media/image73.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5.xml"/><Relationship Id="rId1" Type="http://schemas.openxmlformats.org/officeDocument/2006/relationships/vmlDrawing" Target="../drawings/vmlDrawing13.vml"/><Relationship Id="rId4" Type="http://schemas.openxmlformats.org/officeDocument/2006/relationships/image" Target="../media/image75.wmf"/></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8.wmf"/><Relationship Id="rId2" Type="http://schemas.openxmlformats.org/officeDocument/2006/relationships/slideLayout" Target="../slideLayouts/slideLayout3.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image" Target="../media/image77.wmf"/><Relationship Id="rId4" Type="http://schemas.openxmlformats.org/officeDocument/2006/relationships/oleObject" Target="../embeddings/oleObject27.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vmlDrawing" Target="../drawings/vmlDrawing15.vml"/><Relationship Id="rId6" Type="http://schemas.openxmlformats.org/officeDocument/2006/relationships/image" Target="../media/image81.png"/><Relationship Id="rId5" Type="http://schemas.openxmlformats.org/officeDocument/2006/relationships/image" Target="../media/image80.wmf"/><Relationship Id="rId4" Type="http://schemas.openxmlformats.org/officeDocument/2006/relationships/oleObject" Target="../embeddings/oleObject29.bin"/></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image" Target="../media/image84.png"/><Relationship Id="rId5" Type="http://schemas.openxmlformats.org/officeDocument/2006/relationships/image" Target="../media/image83.wmf"/><Relationship Id="rId4" Type="http://schemas.openxmlformats.org/officeDocument/2006/relationships/oleObject" Target="../embeddings/oleObject30.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85.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8.xml"/><Relationship Id="rId1" Type="http://schemas.openxmlformats.org/officeDocument/2006/relationships/vmlDrawing" Target="../drawings/vmlDrawing18.vml"/><Relationship Id="rId6" Type="http://schemas.openxmlformats.org/officeDocument/2006/relationships/image" Target="../media/image90.wmf"/><Relationship Id="rId5" Type="http://schemas.openxmlformats.org/officeDocument/2006/relationships/oleObject" Target="../embeddings/oleObject33.bin"/><Relationship Id="rId10" Type="http://schemas.openxmlformats.org/officeDocument/2006/relationships/image" Target="../media/image92.wmf"/><Relationship Id="rId4" Type="http://schemas.openxmlformats.org/officeDocument/2006/relationships/image" Target="../media/image89.wmf"/><Relationship Id="rId9" Type="http://schemas.openxmlformats.org/officeDocument/2006/relationships/oleObject" Target="../embeddings/oleObject35.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8.xml"/><Relationship Id="rId1" Type="http://schemas.openxmlformats.org/officeDocument/2006/relationships/vmlDrawing" Target="../drawings/vmlDrawing19.vml"/><Relationship Id="rId6" Type="http://schemas.openxmlformats.org/officeDocument/2006/relationships/image" Target="../media/image94.wmf"/><Relationship Id="rId5" Type="http://schemas.openxmlformats.org/officeDocument/2006/relationships/oleObject" Target="../embeddings/oleObject37.bin"/><Relationship Id="rId4" Type="http://schemas.openxmlformats.org/officeDocument/2006/relationships/image" Target="../media/image93.wmf"/></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8.xml"/><Relationship Id="rId1" Type="http://schemas.openxmlformats.org/officeDocument/2006/relationships/vmlDrawing" Target="../drawings/vmlDrawing20.vml"/><Relationship Id="rId5" Type="http://schemas.openxmlformats.org/officeDocument/2006/relationships/image" Target="../media/image96.wmf"/><Relationship Id="rId4" Type="http://schemas.openxmlformats.org/officeDocument/2006/relationships/oleObject" Target="../embeddings/oleObject38.bin"/></Relationships>
</file>

<file path=ppt/slides/_rels/slide8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31.xml"/><Relationship Id="rId7" Type="http://schemas.openxmlformats.org/officeDocument/2006/relationships/image" Target="../media/image99.wmf"/><Relationship Id="rId2" Type="http://schemas.openxmlformats.org/officeDocument/2006/relationships/slideLayout" Target="../slideLayouts/slideLayout8.xml"/><Relationship Id="rId1" Type="http://schemas.openxmlformats.org/officeDocument/2006/relationships/vmlDrawing" Target="../drawings/vmlDrawing21.vml"/><Relationship Id="rId6" Type="http://schemas.openxmlformats.org/officeDocument/2006/relationships/oleObject" Target="../embeddings/oleObject40.bin"/><Relationship Id="rId5" Type="http://schemas.openxmlformats.org/officeDocument/2006/relationships/image" Target="../media/image98.wmf"/><Relationship Id="rId4" Type="http://schemas.openxmlformats.org/officeDocument/2006/relationships/oleObject" Target="../embeddings/oleObject39.bin"/></Relationships>
</file>

<file path=ppt/slides/_rels/slide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8.xml"/><Relationship Id="rId1" Type="http://schemas.openxmlformats.org/officeDocument/2006/relationships/vmlDrawing" Target="../drawings/vmlDrawing22.vml"/><Relationship Id="rId6" Type="http://schemas.openxmlformats.org/officeDocument/2006/relationships/image" Target="../media/image103.wmf"/><Relationship Id="rId5" Type="http://schemas.openxmlformats.org/officeDocument/2006/relationships/oleObject" Target="../embeddings/oleObject42.bin"/><Relationship Id="rId4" Type="http://schemas.openxmlformats.org/officeDocument/2006/relationships/image" Target="../media/image102.w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8.xml"/><Relationship Id="rId1" Type="http://schemas.openxmlformats.org/officeDocument/2006/relationships/vmlDrawing" Target="../drawings/vmlDrawing23.vml"/><Relationship Id="rId6" Type="http://schemas.openxmlformats.org/officeDocument/2006/relationships/image" Target="../media/image103.wmf"/><Relationship Id="rId5" Type="http://schemas.openxmlformats.org/officeDocument/2006/relationships/oleObject" Target="../embeddings/oleObject44.bin"/><Relationship Id="rId4" Type="http://schemas.openxmlformats.org/officeDocument/2006/relationships/image" Target="../media/image102.w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104.wmf"/></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16</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Amino Acids, Proteins, and Enzymes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01342977-9454-4347-ACC5-A3A20068A12F}"/>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Acidic Amino Acids</a:t>
            </a:r>
          </a:p>
        </p:txBody>
      </p:sp>
      <p:sp>
        <p:nvSpPr>
          <p:cNvPr id="5" name="Content Placeholder 4"/>
          <p:cNvSpPr>
            <a:spLocks noGrp="1"/>
          </p:cNvSpPr>
          <p:nvPr>
            <p:ph sz="quarter" idx="14"/>
          </p:nvPr>
        </p:nvSpPr>
        <p:spPr>
          <a:xfrm>
            <a:off x="457200" y="1558464"/>
            <a:ext cx="8232776" cy="462066"/>
          </a:xfrm>
        </p:spPr>
        <p:txBody>
          <a:bodyPr/>
          <a:lstStyle/>
          <a:p>
            <a:pPr marL="432" indent="0">
              <a:buNone/>
            </a:pPr>
            <a:r>
              <a:rPr lang="en-IN" sz="2400" dirty="0"/>
              <a:t>An amino acid is acidic when the R group is a carboxylate.</a:t>
            </a:r>
          </a:p>
        </p:txBody>
      </p:sp>
      <p:sp>
        <p:nvSpPr>
          <p:cNvPr id="6" name="Content Placeholder 5"/>
          <p:cNvSpPr>
            <a:spLocks noGrp="1"/>
          </p:cNvSpPr>
          <p:nvPr>
            <p:ph sz="quarter" idx="15"/>
          </p:nvPr>
        </p:nvSpPr>
        <p:spPr>
          <a:xfrm>
            <a:off x="457199" y="2149877"/>
            <a:ext cx="8347587" cy="829327"/>
          </a:xfrm>
        </p:spPr>
        <p:txBody>
          <a:bodyPr/>
          <a:lstStyle/>
          <a:p>
            <a:pPr marL="432" indent="0">
              <a:buNone/>
            </a:pPr>
            <a:r>
              <a:rPr lang="en-IN" sz="2400" b="1" dirty="0"/>
              <a:t>Table 16.2 </a:t>
            </a:r>
            <a:r>
              <a:rPr lang="en-IN" sz="2400" dirty="0"/>
              <a:t>Structures, Names, and Abbreviations of 20 Common Amino Acids at Physiological p</a:t>
            </a:r>
            <a:r>
              <a:rPr lang="en-IN" sz="100" dirty="0"/>
              <a:t> </a:t>
            </a:r>
            <a:r>
              <a:rPr lang="en-IN" sz="2400" dirty="0"/>
              <a:t>H (7.4)</a:t>
            </a:r>
          </a:p>
        </p:txBody>
      </p:sp>
      <p:pic>
        <p:nvPicPr>
          <p:cNvPr id="2" name="Content Placeholder 1" descr="The two polar acidic amino acids are as follows. For long description in Notes pane, press F6.&#10;"/>
          <p:cNvPicPr>
            <a:picLocks noGrp="1" noChangeAspect="1"/>
          </p:cNvPicPr>
          <p:nvPr>
            <p:ph sz="quarter" idx="16"/>
          </p:nvPr>
        </p:nvPicPr>
        <p:blipFill>
          <a:blip r:embed="rId3"/>
          <a:stretch>
            <a:fillRect/>
          </a:stretch>
        </p:blipFill>
        <p:spPr>
          <a:xfrm>
            <a:off x="1309733" y="3287713"/>
            <a:ext cx="6524534" cy="2892425"/>
          </a:xfrm>
          <a:prstGeom prst="rect">
            <a:avLst/>
          </a:prstGeom>
        </p:spPr>
      </p:pic>
    </p:spTree>
    <p:extLst>
      <p:ext uri="{BB962C8B-B14F-4D97-AF65-F5344CB8AC3E}">
        <p14:creationId xmlns:p14="http://schemas.microsoft.com/office/powerpoint/2010/main" val="1132576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D5D6-75DF-4B96-8D9C-947F2418C143}"/>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939E3342-CADD-4BB5-B24F-892D371B0456}"/>
              </a:ext>
            </a:extLst>
          </p:cNvPr>
          <p:cNvSpPr>
            <a:spLocks noGrp="1"/>
          </p:cNvSpPr>
          <p:nvPr>
            <p:ph sz="quarter" idx="14"/>
          </p:nvPr>
        </p:nvSpPr>
        <p:spPr>
          <a:xfrm>
            <a:off x="459728" y="1442516"/>
            <a:ext cx="8229600" cy="866069"/>
          </a:xfrm>
        </p:spPr>
        <p:txBody>
          <a:bodyPr/>
          <a:lstStyle/>
          <a:p>
            <a:pPr marL="432" indent="0">
              <a:buNone/>
            </a:pPr>
            <a:r>
              <a:rPr lang="en-US" sz="2400" dirty="0"/>
              <a:t>Identify each description as an inhibitor that is competitive or noncompetitive.</a:t>
            </a:r>
          </a:p>
        </p:txBody>
      </p:sp>
      <p:sp>
        <p:nvSpPr>
          <p:cNvPr id="5" name="Content Placeholder 4">
            <a:extLst>
              <a:ext uri="{FF2B5EF4-FFF2-40B4-BE49-F238E27FC236}">
                <a16:creationId xmlns:a16="http://schemas.microsoft.com/office/drawing/2014/main" id="{AAC41DEC-8DFD-4387-B894-D4A783975BC3}"/>
              </a:ext>
            </a:extLst>
          </p:cNvPr>
          <p:cNvSpPr>
            <a:spLocks noGrp="1"/>
          </p:cNvSpPr>
          <p:nvPr>
            <p:ph sz="quarter" idx="15"/>
          </p:nvPr>
        </p:nvSpPr>
        <p:spPr>
          <a:xfrm>
            <a:off x="454672" y="2544182"/>
            <a:ext cx="8232128" cy="448011"/>
          </a:xfrm>
        </p:spPr>
        <p:txBody>
          <a:bodyPr/>
          <a:lstStyle/>
          <a:p>
            <a:pPr marL="432" indent="0">
              <a:buNone/>
            </a:pPr>
            <a:r>
              <a:rPr lang="en-US" sz="2400" dirty="0">
                <a:solidFill>
                  <a:schemeClr val="tx2"/>
                </a:solidFill>
              </a:rPr>
              <a:t>A. </a:t>
            </a:r>
            <a:r>
              <a:rPr lang="en-US" sz="2400" dirty="0"/>
              <a:t>Increasing substrate reverses inhibition.</a:t>
            </a:r>
          </a:p>
        </p:txBody>
      </p:sp>
      <p:sp>
        <p:nvSpPr>
          <p:cNvPr id="3" name="Content Placeholder 2">
            <a:extLst>
              <a:ext uri="{FF2B5EF4-FFF2-40B4-BE49-F238E27FC236}">
                <a16:creationId xmlns:a16="http://schemas.microsoft.com/office/drawing/2014/main" id="{DF6BF414-55D5-4C4C-8D62-E40875CA9E65}"/>
              </a:ext>
            </a:extLst>
          </p:cNvPr>
          <p:cNvSpPr>
            <a:spLocks noGrp="1"/>
          </p:cNvSpPr>
          <p:nvPr>
            <p:ph sz="quarter" idx="16"/>
          </p:nvPr>
        </p:nvSpPr>
        <p:spPr>
          <a:xfrm>
            <a:off x="457200" y="3119741"/>
            <a:ext cx="8305800" cy="420376"/>
          </a:xfrm>
        </p:spPr>
        <p:txBody>
          <a:bodyPr/>
          <a:lstStyle/>
          <a:p>
            <a:pPr marL="432" indent="0">
              <a:buNone/>
            </a:pPr>
            <a:r>
              <a:rPr lang="en-US" sz="2400" dirty="0">
                <a:solidFill>
                  <a:schemeClr val="tx2"/>
                </a:solidFill>
              </a:rPr>
              <a:t>B. </a:t>
            </a:r>
            <a:r>
              <a:rPr lang="en-US" sz="2400" dirty="0"/>
              <a:t>It binds to enzyme surface but not to the active site.</a:t>
            </a:r>
          </a:p>
        </p:txBody>
      </p:sp>
      <p:sp>
        <p:nvSpPr>
          <p:cNvPr id="6" name="Content Placeholder 5">
            <a:extLst>
              <a:ext uri="{FF2B5EF4-FFF2-40B4-BE49-F238E27FC236}">
                <a16:creationId xmlns:a16="http://schemas.microsoft.com/office/drawing/2014/main" id="{A75D1C53-420C-4F02-996E-9F64A1EF40FD}"/>
              </a:ext>
            </a:extLst>
          </p:cNvPr>
          <p:cNvSpPr>
            <a:spLocks noGrp="1"/>
          </p:cNvSpPr>
          <p:nvPr>
            <p:ph sz="quarter" idx="17"/>
          </p:nvPr>
        </p:nvSpPr>
        <p:spPr>
          <a:xfrm>
            <a:off x="457200" y="3763577"/>
            <a:ext cx="8232128" cy="420375"/>
          </a:xfrm>
        </p:spPr>
        <p:txBody>
          <a:bodyPr/>
          <a:lstStyle/>
          <a:p>
            <a:pPr marL="432" indent="0">
              <a:buNone/>
            </a:pPr>
            <a:r>
              <a:rPr lang="en-US" sz="2400" dirty="0">
                <a:solidFill>
                  <a:schemeClr val="tx2"/>
                </a:solidFill>
              </a:rPr>
              <a:t>C. </a:t>
            </a:r>
            <a:r>
              <a:rPr lang="en-US" sz="2400" dirty="0"/>
              <a:t>Its structure is similar to that of substrate.</a:t>
            </a:r>
          </a:p>
        </p:txBody>
      </p:sp>
      <p:sp>
        <p:nvSpPr>
          <p:cNvPr id="7" name="Content Placeholder 6">
            <a:extLst>
              <a:ext uri="{FF2B5EF4-FFF2-40B4-BE49-F238E27FC236}">
                <a16:creationId xmlns:a16="http://schemas.microsoft.com/office/drawing/2014/main" id="{4BC23C58-6559-4250-8C81-D738E0DC0CC2}"/>
              </a:ext>
            </a:extLst>
          </p:cNvPr>
          <p:cNvSpPr>
            <a:spLocks noGrp="1"/>
          </p:cNvSpPr>
          <p:nvPr>
            <p:ph sz="quarter" idx="18"/>
          </p:nvPr>
        </p:nvSpPr>
        <p:spPr>
          <a:xfrm>
            <a:off x="457200" y="4313818"/>
            <a:ext cx="8232128" cy="572356"/>
          </a:xfrm>
        </p:spPr>
        <p:txBody>
          <a:bodyPr/>
          <a:lstStyle/>
          <a:p>
            <a:pPr marL="432" indent="0">
              <a:buNone/>
            </a:pPr>
            <a:r>
              <a:rPr lang="en-US" sz="2400" dirty="0">
                <a:solidFill>
                  <a:schemeClr val="tx2"/>
                </a:solidFill>
              </a:rPr>
              <a:t>D. </a:t>
            </a:r>
            <a:r>
              <a:rPr lang="en-US" sz="2400" dirty="0"/>
              <a:t>Inhibition is not reversed by adding more substrate.</a:t>
            </a:r>
          </a:p>
        </p:txBody>
      </p:sp>
    </p:spTree>
    <p:extLst>
      <p:ext uri="{BB962C8B-B14F-4D97-AF65-F5344CB8AC3E}">
        <p14:creationId xmlns:p14="http://schemas.microsoft.com/office/powerpoint/2010/main" val="16590925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03F7-7FA6-4248-86BC-2B48DB6C01DD}"/>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14FDB716-C886-45A4-B5DB-CD6EF1971C7A}"/>
              </a:ext>
            </a:extLst>
          </p:cNvPr>
          <p:cNvSpPr>
            <a:spLocks noGrp="1"/>
          </p:cNvSpPr>
          <p:nvPr>
            <p:ph sz="quarter" idx="14"/>
          </p:nvPr>
        </p:nvSpPr>
        <p:spPr>
          <a:xfrm>
            <a:off x="454672" y="1613343"/>
            <a:ext cx="8232128" cy="413366"/>
          </a:xfrm>
        </p:spPr>
        <p:txBody>
          <a:bodyPr/>
          <a:lstStyle/>
          <a:p>
            <a:pPr marL="432" indent="0">
              <a:buNone/>
            </a:pPr>
            <a:r>
              <a:rPr lang="en-US" sz="2400" dirty="0">
                <a:solidFill>
                  <a:schemeClr val="tx2"/>
                </a:solidFill>
              </a:rPr>
              <a:t>A. </a:t>
            </a:r>
            <a:r>
              <a:rPr lang="en-US" sz="2400" dirty="0"/>
              <a:t>Increasing substrate reverses inhibition.</a:t>
            </a:r>
          </a:p>
        </p:txBody>
      </p:sp>
      <p:sp>
        <p:nvSpPr>
          <p:cNvPr id="5" name="Content Placeholder 4">
            <a:extLst>
              <a:ext uri="{FF2B5EF4-FFF2-40B4-BE49-F238E27FC236}">
                <a16:creationId xmlns:a16="http://schemas.microsoft.com/office/drawing/2014/main" id="{32B3C6DF-5CD2-485C-9ED0-97B3453DAF17}"/>
              </a:ext>
            </a:extLst>
          </p:cNvPr>
          <p:cNvSpPr>
            <a:spLocks noGrp="1"/>
          </p:cNvSpPr>
          <p:nvPr>
            <p:ph sz="quarter" idx="15"/>
          </p:nvPr>
        </p:nvSpPr>
        <p:spPr>
          <a:xfrm>
            <a:off x="6236034" y="2057796"/>
            <a:ext cx="1755128" cy="413366"/>
          </a:xfrm>
        </p:spPr>
        <p:txBody>
          <a:bodyPr/>
          <a:lstStyle/>
          <a:p>
            <a:pPr marL="432" indent="0">
              <a:buNone/>
            </a:pPr>
            <a:r>
              <a:rPr lang="en-US" sz="2400" b="1" dirty="0"/>
              <a:t>competitive</a:t>
            </a:r>
          </a:p>
        </p:txBody>
      </p:sp>
      <p:sp>
        <p:nvSpPr>
          <p:cNvPr id="3" name="Content Placeholder 2">
            <a:extLst>
              <a:ext uri="{FF2B5EF4-FFF2-40B4-BE49-F238E27FC236}">
                <a16:creationId xmlns:a16="http://schemas.microsoft.com/office/drawing/2014/main" id="{0B5230B2-F20F-44A7-9B53-2726EFDA652D}"/>
              </a:ext>
            </a:extLst>
          </p:cNvPr>
          <p:cNvSpPr>
            <a:spLocks noGrp="1"/>
          </p:cNvSpPr>
          <p:nvPr>
            <p:ph sz="quarter" idx="16"/>
          </p:nvPr>
        </p:nvSpPr>
        <p:spPr>
          <a:xfrm>
            <a:off x="454672" y="2575548"/>
            <a:ext cx="8214847" cy="413366"/>
          </a:xfrm>
        </p:spPr>
        <p:txBody>
          <a:bodyPr/>
          <a:lstStyle/>
          <a:p>
            <a:pPr marL="432" indent="0">
              <a:buNone/>
            </a:pPr>
            <a:r>
              <a:rPr lang="en-US" sz="2400" dirty="0">
                <a:solidFill>
                  <a:schemeClr val="tx2"/>
                </a:solidFill>
              </a:rPr>
              <a:t>B. </a:t>
            </a:r>
            <a:r>
              <a:rPr lang="en-US" sz="2400" dirty="0"/>
              <a:t>It binds to enzyme surface but not to the active site.</a:t>
            </a:r>
          </a:p>
        </p:txBody>
      </p:sp>
      <p:sp>
        <p:nvSpPr>
          <p:cNvPr id="6" name="Content Placeholder 5">
            <a:extLst>
              <a:ext uri="{FF2B5EF4-FFF2-40B4-BE49-F238E27FC236}">
                <a16:creationId xmlns:a16="http://schemas.microsoft.com/office/drawing/2014/main" id="{F7EBFA64-94EA-485E-BC32-109BD312DD5B}"/>
              </a:ext>
            </a:extLst>
          </p:cNvPr>
          <p:cNvSpPr>
            <a:spLocks noGrp="1"/>
          </p:cNvSpPr>
          <p:nvPr>
            <p:ph sz="quarter" idx="17"/>
          </p:nvPr>
        </p:nvSpPr>
        <p:spPr>
          <a:xfrm>
            <a:off x="6236034" y="3093300"/>
            <a:ext cx="2436013" cy="413366"/>
          </a:xfrm>
        </p:spPr>
        <p:txBody>
          <a:bodyPr/>
          <a:lstStyle/>
          <a:p>
            <a:pPr marL="432" indent="0">
              <a:buNone/>
            </a:pPr>
            <a:r>
              <a:rPr lang="en-US" sz="2400" b="1" dirty="0"/>
              <a:t>noncompetitive</a:t>
            </a:r>
          </a:p>
        </p:txBody>
      </p:sp>
      <p:sp>
        <p:nvSpPr>
          <p:cNvPr id="7" name="Content Placeholder 6">
            <a:extLst>
              <a:ext uri="{FF2B5EF4-FFF2-40B4-BE49-F238E27FC236}">
                <a16:creationId xmlns:a16="http://schemas.microsoft.com/office/drawing/2014/main" id="{7E11BE5B-2C53-40C6-9F2D-C57777A758EE}"/>
              </a:ext>
            </a:extLst>
          </p:cNvPr>
          <p:cNvSpPr>
            <a:spLocks noGrp="1"/>
          </p:cNvSpPr>
          <p:nvPr>
            <p:ph sz="quarter" idx="18"/>
          </p:nvPr>
        </p:nvSpPr>
        <p:spPr>
          <a:xfrm>
            <a:off x="457200" y="3625760"/>
            <a:ext cx="8303345" cy="413366"/>
          </a:xfrm>
        </p:spPr>
        <p:txBody>
          <a:bodyPr/>
          <a:lstStyle/>
          <a:p>
            <a:pPr marL="432" indent="0">
              <a:buNone/>
            </a:pPr>
            <a:r>
              <a:rPr lang="en-US" sz="2400" dirty="0">
                <a:solidFill>
                  <a:schemeClr val="tx2"/>
                </a:solidFill>
              </a:rPr>
              <a:t>C. </a:t>
            </a:r>
            <a:r>
              <a:rPr lang="en-US" sz="2400" dirty="0"/>
              <a:t>Its structure is similar to that of substrate.</a:t>
            </a:r>
          </a:p>
        </p:txBody>
      </p:sp>
      <p:sp>
        <p:nvSpPr>
          <p:cNvPr id="8" name="Content Placeholder 7">
            <a:extLst>
              <a:ext uri="{FF2B5EF4-FFF2-40B4-BE49-F238E27FC236}">
                <a16:creationId xmlns:a16="http://schemas.microsoft.com/office/drawing/2014/main" id="{13EB6114-9504-4FF7-9FCB-DCD915A3FB26}"/>
              </a:ext>
            </a:extLst>
          </p:cNvPr>
          <p:cNvSpPr>
            <a:spLocks noGrp="1"/>
          </p:cNvSpPr>
          <p:nvPr>
            <p:ph sz="quarter" idx="19"/>
          </p:nvPr>
        </p:nvSpPr>
        <p:spPr>
          <a:xfrm>
            <a:off x="6236034" y="4166214"/>
            <a:ext cx="2450766" cy="413366"/>
          </a:xfrm>
        </p:spPr>
        <p:txBody>
          <a:bodyPr/>
          <a:lstStyle/>
          <a:p>
            <a:pPr marL="0" indent="0">
              <a:buNone/>
            </a:pPr>
            <a:r>
              <a:rPr lang="en-US" sz="2400" b="1" dirty="0"/>
              <a:t>competitive</a:t>
            </a:r>
          </a:p>
        </p:txBody>
      </p:sp>
      <p:sp>
        <p:nvSpPr>
          <p:cNvPr id="9" name="Content Placeholder 8">
            <a:extLst>
              <a:ext uri="{FF2B5EF4-FFF2-40B4-BE49-F238E27FC236}">
                <a16:creationId xmlns:a16="http://schemas.microsoft.com/office/drawing/2014/main" id="{F7356F7A-3B64-4E75-A220-065F0077CF40}"/>
              </a:ext>
            </a:extLst>
          </p:cNvPr>
          <p:cNvSpPr>
            <a:spLocks noGrp="1"/>
          </p:cNvSpPr>
          <p:nvPr>
            <p:ph sz="quarter" idx="20"/>
          </p:nvPr>
        </p:nvSpPr>
        <p:spPr>
          <a:xfrm>
            <a:off x="457200" y="4722613"/>
            <a:ext cx="8232775" cy="445974"/>
          </a:xfrm>
        </p:spPr>
        <p:txBody>
          <a:bodyPr/>
          <a:lstStyle/>
          <a:p>
            <a:pPr marL="0" indent="0">
              <a:buNone/>
            </a:pPr>
            <a:r>
              <a:rPr lang="en-US" sz="2400" dirty="0">
                <a:solidFill>
                  <a:schemeClr val="tx2"/>
                </a:solidFill>
              </a:rPr>
              <a:t>D. </a:t>
            </a:r>
            <a:r>
              <a:rPr lang="en-US" sz="2400" dirty="0"/>
              <a:t>Inhibition is not reversed by adding more substrate.</a:t>
            </a:r>
          </a:p>
        </p:txBody>
      </p:sp>
      <p:sp>
        <p:nvSpPr>
          <p:cNvPr id="10" name="Content Placeholder 9">
            <a:extLst>
              <a:ext uri="{FF2B5EF4-FFF2-40B4-BE49-F238E27FC236}">
                <a16:creationId xmlns:a16="http://schemas.microsoft.com/office/drawing/2014/main" id="{0AE5497F-1819-4CC4-AD09-43D387911094}"/>
              </a:ext>
            </a:extLst>
          </p:cNvPr>
          <p:cNvSpPr>
            <a:spLocks noGrp="1"/>
          </p:cNvSpPr>
          <p:nvPr>
            <p:ph sz="quarter" idx="21"/>
          </p:nvPr>
        </p:nvSpPr>
        <p:spPr>
          <a:xfrm>
            <a:off x="6236034" y="5245881"/>
            <a:ext cx="2450766" cy="445974"/>
          </a:xfrm>
        </p:spPr>
        <p:txBody>
          <a:bodyPr/>
          <a:lstStyle/>
          <a:p>
            <a:pPr marL="432" indent="0">
              <a:buNone/>
            </a:pPr>
            <a:r>
              <a:rPr lang="en-US" sz="2400" b="1" dirty="0"/>
              <a:t>noncompetitive</a:t>
            </a:r>
          </a:p>
        </p:txBody>
      </p:sp>
    </p:spTree>
    <p:extLst>
      <p:ext uri="{BB962C8B-B14F-4D97-AF65-F5344CB8AC3E}">
        <p14:creationId xmlns:p14="http://schemas.microsoft.com/office/powerpoint/2010/main" val="11814092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Proteins—Concept Map</a:t>
            </a:r>
          </a:p>
        </p:txBody>
      </p:sp>
      <p:pic>
        <p:nvPicPr>
          <p:cNvPr id="4" name="Content Placeholder 3" descr="A concept map of amino acids, proteins, and enzymes is as follows. For long description in Notes pane, press F6."/>
          <p:cNvPicPr>
            <a:picLocks noGrp="1" noChangeAspect="1"/>
          </p:cNvPicPr>
          <p:nvPr>
            <p:ph sz="quarter" idx="13"/>
          </p:nvPr>
        </p:nvPicPr>
        <p:blipFill>
          <a:blip r:embed="rId3"/>
          <a:stretch>
            <a:fillRect/>
          </a:stretch>
        </p:blipFill>
        <p:spPr>
          <a:xfrm>
            <a:off x="554919" y="1555750"/>
            <a:ext cx="8034162" cy="4468813"/>
          </a:xfrm>
          <a:prstGeom prst="rect">
            <a:avLst/>
          </a:prstGeom>
        </p:spPr>
      </p:pic>
    </p:spTree>
    <p:extLst>
      <p:ext uri="{BB962C8B-B14F-4D97-AF65-F5344CB8AC3E}">
        <p14:creationId xmlns:p14="http://schemas.microsoft.com/office/powerpoint/2010/main" val="3026981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Basic Amino Acids</a:t>
            </a:r>
          </a:p>
        </p:txBody>
      </p:sp>
      <p:sp>
        <p:nvSpPr>
          <p:cNvPr id="5" name="Content Placeholder 4"/>
          <p:cNvSpPr>
            <a:spLocks noGrp="1"/>
          </p:cNvSpPr>
          <p:nvPr>
            <p:ph sz="quarter" idx="14"/>
          </p:nvPr>
        </p:nvSpPr>
        <p:spPr>
          <a:xfrm>
            <a:off x="457200" y="1558463"/>
            <a:ext cx="8330184" cy="800689"/>
          </a:xfrm>
        </p:spPr>
        <p:txBody>
          <a:bodyPr/>
          <a:lstStyle/>
          <a:p>
            <a:pPr marL="432" indent="0">
              <a:buNone/>
            </a:pPr>
            <a:r>
              <a:rPr lang="en-IN" sz="2400" dirty="0"/>
              <a:t>An amino acid is basic when the R group is an amine, which ionizes to give an ammonium ion.</a:t>
            </a:r>
          </a:p>
        </p:txBody>
      </p:sp>
      <p:sp>
        <p:nvSpPr>
          <p:cNvPr id="6" name="Content Placeholder 5"/>
          <p:cNvSpPr>
            <a:spLocks noGrp="1"/>
          </p:cNvSpPr>
          <p:nvPr>
            <p:ph sz="quarter" idx="15"/>
          </p:nvPr>
        </p:nvSpPr>
        <p:spPr>
          <a:xfrm>
            <a:off x="454672" y="2493106"/>
            <a:ext cx="8350115" cy="795187"/>
          </a:xfrm>
        </p:spPr>
        <p:txBody>
          <a:bodyPr/>
          <a:lstStyle/>
          <a:p>
            <a:pPr marL="432" indent="0">
              <a:buNone/>
            </a:pPr>
            <a:r>
              <a:rPr lang="en-IN" sz="2400" b="1" dirty="0"/>
              <a:t>Table 16.2 </a:t>
            </a:r>
            <a:r>
              <a:rPr lang="en-IN" sz="2400" dirty="0"/>
              <a:t>Structures, Names, and Abbreviations of 20 Common Amino Acids at Physiological p</a:t>
            </a:r>
            <a:r>
              <a:rPr lang="en-IN" sz="100" dirty="0"/>
              <a:t> </a:t>
            </a:r>
            <a:r>
              <a:rPr lang="en-IN" sz="2400" dirty="0"/>
              <a:t>H (7.4)</a:t>
            </a:r>
          </a:p>
        </p:txBody>
      </p:sp>
      <p:pic>
        <p:nvPicPr>
          <p:cNvPr id="2" name="Content Placeholder 1" descr="The three polar basic amino acids are as follows. For long description in Notes pane, press F6."/>
          <p:cNvPicPr>
            <a:picLocks noGrp="1" noChangeAspect="1"/>
          </p:cNvPicPr>
          <p:nvPr>
            <p:ph sz="quarter" idx="16"/>
          </p:nvPr>
        </p:nvPicPr>
        <p:blipFill>
          <a:blip r:embed="rId3"/>
          <a:stretch>
            <a:fillRect/>
          </a:stretch>
        </p:blipFill>
        <p:spPr>
          <a:xfrm>
            <a:off x="1470221" y="3500438"/>
            <a:ext cx="6203557" cy="2786062"/>
          </a:xfrm>
          <a:prstGeom prst="rect">
            <a:avLst/>
          </a:prstGeom>
        </p:spPr>
      </p:pic>
    </p:spTree>
    <p:extLst>
      <p:ext uri="{BB962C8B-B14F-4D97-AF65-F5344CB8AC3E}">
        <p14:creationId xmlns:p14="http://schemas.microsoft.com/office/powerpoint/2010/main" val="2570000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Structural Formulas of Amino Acids</a:t>
            </a:r>
          </a:p>
        </p:txBody>
      </p:sp>
      <p:pic>
        <p:nvPicPr>
          <p:cNvPr id="2" name="Content Placeholder 1" descr="Core chemistry skill, drawing the structure for an amino acid at physiological p h."/>
          <p:cNvPicPr>
            <a:picLocks noGrp="1" noChangeAspect="1"/>
          </p:cNvPicPr>
          <p:nvPr>
            <p:ph sz="quarter" idx="14"/>
          </p:nvPr>
        </p:nvPicPr>
        <p:blipFill>
          <a:blip r:embed="rId3"/>
          <a:stretch>
            <a:fillRect/>
          </a:stretch>
        </p:blipFill>
        <p:spPr>
          <a:xfrm>
            <a:off x="457200" y="1655604"/>
            <a:ext cx="2546138" cy="771843"/>
          </a:xfrm>
          <a:prstGeom prst="rect">
            <a:avLst/>
          </a:prstGeom>
        </p:spPr>
      </p:pic>
      <p:sp>
        <p:nvSpPr>
          <p:cNvPr id="6" name="Content Placeholder 5"/>
          <p:cNvSpPr>
            <a:spLocks noGrp="1"/>
          </p:cNvSpPr>
          <p:nvPr>
            <p:ph sz="quarter" idx="15"/>
          </p:nvPr>
        </p:nvSpPr>
        <p:spPr>
          <a:xfrm>
            <a:off x="454673" y="2550526"/>
            <a:ext cx="2694928" cy="381816"/>
          </a:xfrm>
        </p:spPr>
        <p:txBody>
          <a:bodyPr/>
          <a:lstStyle/>
          <a:p>
            <a:pPr marL="432" indent="0">
              <a:buNone/>
            </a:pPr>
            <a:r>
              <a:rPr lang="en-IN" sz="2400" dirty="0"/>
              <a:t>An amino acid has</a:t>
            </a:r>
          </a:p>
        </p:txBody>
      </p:sp>
      <p:sp>
        <p:nvSpPr>
          <p:cNvPr id="7" name="Content Placeholder 6"/>
          <p:cNvSpPr>
            <a:spLocks noGrp="1"/>
          </p:cNvSpPr>
          <p:nvPr>
            <p:ph sz="quarter" idx="16"/>
          </p:nvPr>
        </p:nvSpPr>
        <p:spPr>
          <a:xfrm>
            <a:off x="457200" y="3094410"/>
            <a:ext cx="762000" cy="377029"/>
          </a:xfrm>
        </p:spPr>
        <p:txBody>
          <a:bodyPr/>
          <a:lstStyle/>
          <a:p>
            <a:r>
              <a:rPr lang="en-IN" sz="2400" dirty="0"/>
              <a:t>an</a:t>
            </a:r>
          </a:p>
        </p:txBody>
      </p:sp>
      <p:graphicFrame>
        <p:nvGraphicFramePr>
          <p:cNvPr id="3" name="Object 2" descr="alpha"/>
          <p:cNvGraphicFramePr>
            <a:graphicFrameLocks noChangeAspect="1"/>
          </p:cNvGraphicFramePr>
          <p:nvPr>
            <p:extLst>
              <p:ext uri="{D42A27DB-BD31-4B8C-83A1-F6EECF244321}">
                <p14:modId xmlns:p14="http://schemas.microsoft.com/office/powerpoint/2010/main" val="4164230890"/>
              </p:ext>
            </p:extLst>
          </p:nvPr>
        </p:nvGraphicFramePr>
        <p:xfrm>
          <a:off x="1335088" y="3194050"/>
          <a:ext cx="241300" cy="215900"/>
        </p:xfrm>
        <a:graphic>
          <a:graphicData uri="http://schemas.openxmlformats.org/presentationml/2006/ole">
            <mc:AlternateContent xmlns:mc="http://schemas.openxmlformats.org/markup-compatibility/2006">
              <mc:Choice xmlns:v="urn:schemas-microsoft-com:vml" Requires="v">
                <p:oleObj spid="_x0000_s2064" name="Equation" r:id="rId4" imgW="241200" imgH="215640" progId="Equation.DSMT4">
                  <p:embed/>
                </p:oleObj>
              </mc:Choice>
              <mc:Fallback>
                <p:oleObj name="Equation" r:id="rId4" imgW="241200" imgH="215640" progId="Equation.DSMT4">
                  <p:embed/>
                  <p:pic>
                    <p:nvPicPr>
                      <p:cNvPr id="0" name=""/>
                      <p:cNvPicPr/>
                      <p:nvPr/>
                    </p:nvPicPr>
                    <p:blipFill>
                      <a:blip r:embed="rId5"/>
                      <a:stretch>
                        <a:fillRect/>
                      </a:stretch>
                    </p:blipFill>
                    <p:spPr>
                      <a:xfrm>
                        <a:off x="1335088" y="3194050"/>
                        <a:ext cx="241300" cy="215900"/>
                      </a:xfrm>
                      <a:prstGeom prst="rect">
                        <a:avLst/>
                      </a:prstGeom>
                    </p:spPr>
                  </p:pic>
                </p:oleObj>
              </mc:Fallback>
            </mc:AlternateContent>
          </a:graphicData>
        </a:graphic>
      </p:graphicFrame>
      <p:sp>
        <p:nvSpPr>
          <p:cNvPr id="8" name="Content Placeholder 7"/>
          <p:cNvSpPr>
            <a:spLocks noGrp="1"/>
          </p:cNvSpPr>
          <p:nvPr>
            <p:ph sz="quarter" idx="17"/>
          </p:nvPr>
        </p:nvSpPr>
        <p:spPr>
          <a:xfrm>
            <a:off x="1690912" y="3085646"/>
            <a:ext cx="7105616" cy="402770"/>
          </a:xfrm>
        </p:spPr>
        <p:txBody>
          <a:bodyPr/>
          <a:lstStyle/>
          <a:p>
            <a:pPr marL="432" indent="0">
              <a:buNone/>
            </a:pPr>
            <a:r>
              <a:rPr lang="en-IN" sz="2400" dirty="0"/>
              <a:t>-carbon atom that is attached to three components:</a:t>
            </a:r>
          </a:p>
        </p:txBody>
      </p:sp>
      <p:graphicFrame>
        <p:nvGraphicFramePr>
          <p:cNvPr id="15" name="Object 14" descr="Single bond, N H 3 superscript plus, and single bond C O O minus, and single bond, H group."/>
          <p:cNvGraphicFramePr>
            <a:graphicFrameLocks noChangeAspect="1"/>
          </p:cNvGraphicFramePr>
          <p:nvPr>
            <p:extLst>
              <p:ext uri="{D42A27DB-BD31-4B8C-83A1-F6EECF244321}">
                <p14:modId xmlns:p14="http://schemas.microsoft.com/office/powerpoint/2010/main" val="2858143782"/>
              </p:ext>
            </p:extLst>
          </p:nvPr>
        </p:nvGraphicFramePr>
        <p:xfrm>
          <a:off x="647488" y="3633507"/>
          <a:ext cx="4711700" cy="457200"/>
        </p:xfrm>
        <a:graphic>
          <a:graphicData uri="http://schemas.openxmlformats.org/presentationml/2006/ole">
            <mc:AlternateContent xmlns:mc="http://schemas.openxmlformats.org/markup-compatibility/2006">
              <mc:Choice xmlns:v="urn:schemas-microsoft-com:vml" Requires="v">
                <p:oleObj spid="_x0000_s2065" name="Equation" r:id="rId6" imgW="4711680" imgH="457200" progId="Equation.DSMT4">
                  <p:embed/>
                </p:oleObj>
              </mc:Choice>
              <mc:Fallback>
                <p:oleObj name="Equation" r:id="rId6" imgW="4711680" imgH="457200" progId="Equation.DSMT4">
                  <p:embed/>
                  <p:pic>
                    <p:nvPicPr>
                      <p:cNvPr id="0" name=""/>
                      <p:cNvPicPr/>
                      <p:nvPr/>
                    </p:nvPicPr>
                    <p:blipFill>
                      <a:blip r:embed="rId7"/>
                      <a:stretch>
                        <a:fillRect/>
                      </a:stretch>
                    </p:blipFill>
                    <p:spPr>
                      <a:xfrm>
                        <a:off x="647488" y="3633507"/>
                        <a:ext cx="4711700" cy="457200"/>
                      </a:xfrm>
                      <a:prstGeom prst="rect">
                        <a:avLst/>
                      </a:prstGeom>
                    </p:spPr>
                  </p:pic>
                </p:oleObj>
              </mc:Fallback>
            </mc:AlternateContent>
          </a:graphicData>
        </a:graphic>
      </p:graphicFrame>
      <p:sp>
        <p:nvSpPr>
          <p:cNvPr id="9" name="Content Placeholder 8"/>
          <p:cNvSpPr>
            <a:spLocks noGrp="1"/>
          </p:cNvSpPr>
          <p:nvPr>
            <p:ph sz="quarter" idx="18"/>
          </p:nvPr>
        </p:nvSpPr>
        <p:spPr>
          <a:xfrm>
            <a:off x="457200" y="4302019"/>
            <a:ext cx="8232776" cy="1764952"/>
          </a:xfrm>
        </p:spPr>
        <p:txBody>
          <a:bodyPr/>
          <a:lstStyle/>
          <a:p>
            <a:r>
              <a:rPr lang="en-IN" sz="2400" dirty="0"/>
              <a:t>a fourth component, an R group that differs for each particular amino acid (see Table 16.2)</a:t>
            </a:r>
          </a:p>
          <a:p>
            <a:r>
              <a:rPr lang="en-IN" sz="2400" dirty="0"/>
              <a:t>a three-letter or one-letter abbreviation derived from its name</a:t>
            </a:r>
          </a:p>
        </p:txBody>
      </p:sp>
    </p:spTree>
    <p:extLst>
      <p:ext uri="{BB962C8B-B14F-4D97-AF65-F5344CB8AC3E}">
        <p14:creationId xmlns:p14="http://schemas.microsoft.com/office/powerpoint/2010/main" val="793637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Drawing Amino Acids</a:t>
            </a:r>
          </a:p>
        </p:txBody>
      </p:sp>
      <p:sp>
        <p:nvSpPr>
          <p:cNvPr id="5" name="Content Placeholder 4"/>
          <p:cNvSpPr>
            <a:spLocks noGrp="1"/>
          </p:cNvSpPr>
          <p:nvPr>
            <p:ph sz="quarter" idx="14"/>
          </p:nvPr>
        </p:nvSpPr>
        <p:spPr>
          <a:xfrm>
            <a:off x="457200" y="1558463"/>
            <a:ext cx="3302000" cy="407497"/>
          </a:xfrm>
        </p:spPr>
        <p:txBody>
          <a:bodyPr/>
          <a:lstStyle/>
          <a:p>
            <a:r>
              <a:rPr lang="en-IN" sz="2400" dirty="0"/>
              <a:t>All amino acids have</a:t>
            </a:r>
          </a:p>
        </p:txBody>
      </p:sp>
      <p:graphicFrame>
        <p:nvGraphicFramePr>
          <p:cNvPr id="2" name="Object 1" descr="Single bond, N H 3 superscript plus, and single bond C O O minus, and single bond, H."/>
          <p:cNvGraphicFramePr>
            <a:graphicFrameLocks noChangeAspect="1"/>
          </p:cNvGraphicFramePr>
          <p:nvPr>
            <p:extLst>
              <p:ext uri="{D42A27DB-BD31-4B8C-83A1-F6EECF244321}">
                <p14:modId xmlns:p14="http://schemas.microsoft.com/office/powerpoint/2010/main" val="3462273618"/>
              </p:ext>
            </p:extLst>
          </p:nvPr>
        </p:nvGraphicFramePr>
        <p:xfrm>
          <a:off x="3878942" y="1515831"/>
          <a:ext cx="3860800" cy="457200"/>
        </p:xfrm>
        <a:graphic>
          <a:graphicData uri="http://schemas.openxmlformats.org/presentationml/2006/ole">
            <mc:AlternateContent xmlns:mc="http://schemas.openxmlformats.org/markup-compatibility/2006">
              <mc:Choice xmlns:v="urn:schemas-microsoft-com:vml" Requires="v">
                <p:oleObj spid="_x0000_s3088" name="Equation" r:id="rId4" imgW="3860640" imgH="457200" progId="Equation.DSMT4">
                  <p:embed/>
                </p:oleObj>
              </mc:Choice>
              <mc:Fallback>
                <p:oleObj name="Equation" r:id="rId4" imgW="3860640" imgH="457200" progId="Equation.DSMT4">
                  <p:embed/>
                  <p:pic>
                    <p:nvPicPr>
                      <p:cNvPr id="0" name=""/>
                      <p:cNvPicPr/>
                      <p:nvPr/>
                    </p:nvPicPr>
                    <p:blipFill>
                      <a:blip r:embed="rId5"/>
                      <a:stretch>
                        <a:fillRect/>
                      </a:stretch>
                    </p:blipFill>
                    <p:spPr>
                      <a:xfrm>
                        <a:off x="3878942" y="1515831"/>
                        <a:ext cx="3860800" cy="457200"/>
                      </a:xfrm>
                      <a:prstGeom prst="rect">
                        <a:avLst/>
                      </a:prstGeom>
                    </p:spPr>
                  </p:pic>
                </p:oleObj>
              </mc:Fallback>
            </mc:AlternateContent>
          </a:graphicData>
        </a:graphic>
      </p:graphicFrame>
      <p:sp>
        <p:nvSpPr>
          <p:cNvPr id="6" name="Content Placeholder 5"/>
          <p:cNvSpPr>
            <a:spLocks noGrp="1"/>
          </p:cNvSpPr>
          <p:nvPr>
            <p:ph sz="quarter" idx="15"/>
          </p:nvPr>
        </p:nvSpPr>
        <p:spPr>
          <a:xfrm>
            <a:off x="454672" y="2034516"/>
            <a:ext cx="706471" cy="411152"/>
          </a:xfrm>
        </p:spPr>
        <p:txBody>
          <a:bodyPr/>
          <a:lstStyle/>
          <a:p>
            <a:pPr marL="255600" indent="0">
              <a:buNone/>
            </a:pPr>
            <a:r>
              <a:rPr lang="en-IN" sz="2400" dirty="0"/>
              <a:t>on</a:t>
            </a:r>
          </a:p>
        </p:txBody>
      </p:sp>
      <p:graphicFrame>
        <p:nvGraphicFramePr>
          <p:cNvPr id="3" name="Object 2" descr="alpha"/>
          <p:cNvGraphicFramePr>
            <a:graphicFrameLocks noChangeAspect="1"/>
          </p:cNvGraphicFramePr>
          <p:nvPr>
            <p:extLst>
              <p:ext uri="{D42A27DB-BD31-4B8C-83A1-F6EECF244321}">
                <p14:modId xmlns:p14="http://schemas.microsoft.com/office/powerpoint/2010/main" val="747008101"/>
              </p:ext>
            </p:extLst>
          </p:nvPr>
        </p:nvGraphicFramePr>
        <p:xfrm>
          <a:off x="1247775" y="2133600"/>
          <a:ext cx="241300" cy="215900"/>
        </p:xfrm>
        <a:graphic>
          <a:graphicData uri="http://schemas.openxmlformats.org/presentationml/2006/ole">
            <mc:AlternateContent xmlns:mc="http://schemas.openxmlformats.org/markup-compatibility/2006">
              <mc:Choice xmlns:v="urn:schemas-microsoft-com:vml" Requires="v">
                <p:oleObj spid="_x0000_s3089" name="Equation" r:id="rId6" imgW="241200" imgH="215640" progId="Equation.DSMT4">
                  <p:embed/>
                </p:oleObj>
              </mc:Choice>
              <mc:Fallback>
                <p:oleObj name="Equation" r:id="rId6" imgW="241200" imgH="215640" progId="Equation.DSMT4">
                  <p:embed/>
                  <p:pic>
                    <p:nvPicPr>
                      <p:cNvPr id="0" name=""/>
                      <p:cNvPicPr/>
                      <p:nvPr/>
                    </p:nvPicPr>
                    <p:blipFill>
                      <a:blip r:embed="rId7"/>
                      <a:stretch>
                        <a:fillRect/>
                      </a:stretch>
                    </p:blipFill>
                    <p:spPr>
                      <a:xfrm>
                        <a:off x="1247775" y="2133600"/>
                        <a:ext cx="241300" cy="215900"/>
                      </a:xfrm>
                      <a:prstGeom prst="rect">
                        <a:avLst/>
                      </a:prstGeom>
                    </p:spPr>
                  </p:pic>
                </p:oleObj>
              </mc:Fallback>
            </mc:AlternateContent>
          </a:graphicData>
        </a:graphic>
      </p:graphicFrame>
      <p:sp>
        <p:nvSpPr>
          <p:cNvPr id="7" name="Content Placeholder 6"/>
          <p:cNvSpPr>
            <a:spLocks noGrp="1"/>
          </p:cNvSpPr>
          <p:nvPr>
            <p:ph sz="quarter" idx="16"/>
          </p:nvPr>
        </p:nvSpPr>
        <p:spPr>
          <a:xfrm>
            <a:off x="1571171" y="2034516"/>
            <a:ext cx="1255486" cy="412849"/>
          </a:xfrm>
        </p:spPr>
        <p:txBody>
          <a:bodyPr/>
          <a:lstStyle/>
          <a:p>
            <a:pPr marL="432" indent="0">
              <a:buNone/>
            </a:pPr>
            <a:r>
              <a:rPr lang="el-GR" sz="2400" dirty="0"/>
              <a:t>-</a:t>
            </a:r>
            <a:r>
              <a:rPr lang="en-IN" sz="2400" dirty="0"/>
              <a:t>carbon.</a:t>
            </a:r>
          </a:p>
        </p:txBody>
      </p:sp>
      <p:sp>
        <p:nvSpPr>
          <p:cNvPr id="8" name="Content Placeholder 7"/>
          <p:cNvSpPr>
            <a:spLocks noGrp="1"/>
          </p:cNvSpPr>
          <p:nvPr>
            <p:ph sz="quarter" idx="17"/>
          </p:nvPr>
        </p:nvSpPr>
        <p:spPr>
          <a:xfrm>
            <a:off x="454672" y="2553414"/>
            <a:ext cx="5452642" cy="431799"/>
          </a:xfrm>
        </p:spPr>
        <p:txBody>
          <a:bodyPr/>
          <a:lstStyle/>
          <a:p>
            <a:r>
              <a:rPr lang="en-IN" sz="2400" dirty="0"/>
              <a:t>Amino acids differ by their R groups.</a:t>
            </a:r>
          </a:p>
        </p:txBody>
      </p:sp>
      <p:pic>
        <p:nvPicPr>
          <p:cNvPr id="15" name="Content Placeholder 14" descr="Aspartic acid (asp, D) and asparagine (asn, N) are given. For long description in Notes pane, press F6."/>
          <p:cNvPicPr>
            <a:picLocks noGrp="1" noChangeAspect="1"/>
          </p:cNvPicPr>
          <p:nvPr>
            <p:ph sz="quarter" idx="18"/>
          </p:nvPr>
        </p:nvPicPr>
        <p:blipFill>
          <a:blip r:embed="rId8"/>
          <a:stretch>
            <a:fillRect/>
          </a:stretch>
        </p:blipFill>
        <p:spPr>
          <a:xfrm>
            <a:off x="1825906" y="3094038"/>
            <a:ext cx="5495362" cy="2563812"/>
          </a:xfrm>
          <a:prstGeom prst="rect">
            <a:avLst/>
          </a:prstGeom>
        </p:spPr>
      </p:pic>
    </p:spTree>
    <p:extLst>
      <p:ext uri="{BB962C8B-B14F-4D97-AF65-F5344CB8AC3E}">
        <p14:creationId xmlns:p14="http://schemas.microsoft.com/office/powerpoint/2010/main" val="2749030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1</a:t>
            </a:r>
          </a:p>
        </p:txBody>
      </p:sp>
      <p:sp>
        <p:nvSpPr>
          <p:cNvPr id="5" name="Content Placeholder 4"/>
          <p:cNvSpPr>
            <a:spLocks noGrp="1"/>
          </p:cNvSpPr>
          <p:nvPr>
            <p:ph sz="quarter" idx="14"/>
          </p:nvPr>
        </p:nvSpPr>
        <p:spPr>
          <a:xfrm>
            <a:off x="457200" y="1558463"/>
            <a:ext cx="8232776" cy="846156"/>
          </a:xfrm>
        </p:spPr>
        <p:txBody>
          <a:bodyPr/>
          <a:lstStyle/>
          <a:p>
            <a:pPr marL="432" indent="0">
              <a:buNone/>
            </a:pPr>
            <a:r>
              <a:rPr lang="en-IN" sz="2400" dirty="0"/>
              <a:t>Identify each of the following amino acids as polar or nonpolar.</a:t>
            </a:r>
          </a:p>
        </p:txBody>
      </p:sp>
      <p:sp>
        <p:nvSpPr>
          <p:cNvPr id="6" name="Content Placeholder 5"/>
          <p:cNvSpPr>
            <a:spLocks noGrp="1"/>
          </p:cNvSpPr>
          <p:nvPr>
            <p:ph sz="quarter" idx="15"/>
          </p:nvPr>
        </p:nvSpPr>
        <p:spPr>
          <a:xfrm>
            <a:off x="454672" y="2679460"/>
            <a:ext cx="503271" cy="443978"/>
          </a:xfrm>
        </p:spPr>
        <p:txBody>
          <a:bodyPr/>
          <a:lstStyle/>
          <a:p>
            <a:pPr marL="432" indent="0">
              <a:buNone/>
            </a:pPr>
            <a:r>
              <a:rPr lang="en-IN" sz="2400" dirty="0">
                <a:solidFill>
                  <a:schemeClr val="tx2"/>
                </a:solidFill>
              </a:rPr>
              <a:t>A.</a:t>
            </a:r>
          </a:p>
        </p:txBody>
      </p:sp>
      <p:pic>
        <p:nvPicPr>
          <p:cNvPr id="2" name="Content Placeholder 1" descr="N H 3 superscript plus, single bond, C H 2, single bond, C O O minus"/>
          <p:cNvPicPr>
            <a:picLocks noGrp="1" noChangeAspect="1"/>
          </p:cNvPicPr>
          <p:nvPr>
            <p:ph sz="quarter" idx="16"/>
          </p:nvPr>
        </p:nvPicPr>
        <p:blipFill>
          <a:blip r:embed="rId2"/>
          <a:stretch>
            <a:fillRect/>
          </a:stretch>
        </p:blipFill>
        <p:spPr>
          <a:xfrm>
            <a:off x="1066627" y="2487078"/>
            <a:ext cx="2511770" cy="621846"/>
          </a:xfrm>
          <a:prstGeom prst="rect">
            <a:avLst/>
          </a:prstGeom>
        </p:spPr>
      </p:pic>
      <p:sp>
        <p:nvSpPr>
          <p:cNvPr id="8" name="Content Placeholder 7"/>
          <p:cNvSpPr>
            <a:spLocks noGrp="1"/>
          </p:cNvSpPr>
          <p:nvPr>
            <p:ph sz="quarter" idx="17"/>
          </p:nvPr>
        </p:nvSpPr>
        <p:spPr>
          <a:xfrm>
            <a:off x="4385611" y="2719168"/>
            <a:ext cx="1141899" cy="499520"/>
          </a:xfrm>
        </p:spPr>
        <p:txBody>
          <a:bodyPr/>
          <a:lstStyle/>
          <a:p>
            <a:pPr marL="432" indent="0">
              <a:buNone/>
            </a:pPr>
            <a:r>
              <a:rPr lang="en-IN" sz="2400" dirty="0"/>
              <a:t>Glycine</a:t>
            </a:r>
          </a:p>
        </p:txBody>
      </p:sp>
      <p:sp>
        <p:nvSpPr>
          <p:cNvPr id="9" name="Content Placeholder 8"/>
          <p:cNvSpPr>
            <a:spLocks noGrp="1"/>
          </p:cNvSpPr>
          <p:nvPr>
            <p:ph sz="quarter" idx="18"/>
          </p:nvPr>
        </p:nvSpPr>
        <p:spPr>
          <a:xfrm>
            <a:off x="454672" y="4470335"/>
            <a:ext cx="500743" cy="430983"/>
          </a:xfrm>
        </p:spPr>
        <p:txBody>
          <a:bodyPr/>
          <a:lstStyle/>
          <a:p>
            <a:pPr marL="432" indent="0">
              <a:buNone/>
            </a:pPr>
            <a:r>
              <a:rPr lang="en-IN" sz="2400" dirty="0">
                <a:solidFill>
                  <a:schemeClr val="tx2"/>
                </a:solidFill>
              </a:rPr>
              <a:t>B.</a:t>
            </a:r>
          </a:p>
        </p:txBody>
      </p:sp>
      <p:pic>
        <p:nvPicPr>
          <p:cNvPr id="3" name="Content Placeholder 2" descr="N H 3 superscript plus, single bond, C H, single bond, C O O minus. The first C is single bonded to C H above, which is single bonded to O H right and single bonded to C H 3 above."/>
          <p:cNvPicPr>
            <a:picLocks noGrp="1" noChangeAspect="1"/>
          </p:cNvPicPr>
          <p:nvPr>
            <p:ph sz="quarter" idx="19"/>
          </p:nvPr>
        </p:nvPicPr>
        <p:blipFill>
          <a:blip r:embed="rId3"/>
          <a:stretch>
            <a:fillRect/>
          </a:stretch>
        </p:blipFill>
        <p:spPr>
          <a:xfrm>
            <a:off x="1103823" y="3490044"/>
            <a:ext cx="2196786" cy="1449655"/>
          </a:xfrm>
          <a:prstGeom prst="rect">
            <a:avLst/>
          </a:prstGeom>
        </p:spPr>
      </p:pic>
      <p:sp>
        <p:nvSpPr>
          <p:cNvPr id="11" name="Content Placeholder 10"/>
          <p:cNvSpPr>
            <a:spLocks noGrp="1"/>
          </p:cNvSpPr>
          <p:nvPr>
            <p:ph sz="quarter" idx="20"/>
          </p:nvPr>
        </p:nvSpPr>
        <p:spPr>
          <a:xfrm>
            <a:off x="4385611" y="4412638"/>
            <a:ext cx="1637818" cy="424283"/>
          </a:xfrm>
        </p:spPr>
        <p:txBody>
          <a:bodyPr/>
          <a:lstStyle/>
          <a:p>
            <a:pPr marL="0" indent="0">
              <a:buNone/>
            </a:pPr>
            <a:r>
              <a:rPr lang="en-IN" sz="2400" dirty="0"/>
              <a:t>Threonine</a:t>
            </a:r>
          </a:p>
        </p:txBody>
      </p:sp>
    </p:spTree>
    <p:extLst>
      <p:ext uri="{BB962C8B-B14F-4D97-AF65-F5344CB8AC3E}">
        <p14:creationId xmlns:p14="http://schemas.microsoft.com/office/powerpoint/2010/main" val="849401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a:t>
            </a:r>
          </a:p>
        </p:txBody>
      </p:sp>
      <p:sp>
        <p:nvSpPr>
          <p:cNvPr id="5" name="Content Placeholder 4"/>
          <p:cNvSpPr>
            <a:spLocks noGrp="1"/>
          </p:cNvSpPr>
          <p:nvPr>
            <p:ph sz="quarter" idx="14"/>
          </p:nvPr>
        </p:nvSpPr>
        <p:spPr>
          <a:xfrm>
            <a:off x="457200" y="1558463"/>
            <a:ext cx="8232776" cy="846156"/>
          </a:xfrm>
        </p:spPr>
        <p:txBody>
          <a:bodyPr/>
          <a:lstStyle/>
          <a:p>
            <a:pPr marL="432" indent="0">
              <a:buNone/>
            </a:pPr>
            <a:r>
              <a:rPr lang="en-IN" sz="2400" dirty="0"/>
              <a:t>Identify each of the following amino acids as polar or nonpolar.</a:t>
            </a:r>
          </a:p>
        </p:txBody>
      </p:sp>
      <p:sp>
        <p:nvSpPr>
          <p:cNvPr id="6" name="Content Placeholder 5"/>
          <p:cNvSpPr>
            <a:spLocks noGrp="1"/>
          </p:cNvSpPr>
          <p:nvPr>
            <p:ph sz="quarter" idx="15"/>
          </p:nvPr>
        </p:nvSpPr>
        <p:spPr>
          <a:xfrm>
            <a:off x="454672" y="2679460"/>
            <a:ext cx="503271" cy="443978"/>
          </a:xfrm>
        </p:spPr>
        <p:txBody>
          <a:bodyPr/>
          <a:lstStyle/>
          <a:p>
            <a:pPr marL="432" indent="0">
              <a:buNone/>
            </a:pPr>
            <a:r>
              <a:rPr lang="en-IN" sz="2400" dirty="0">
                <a:solidFill>
                  <a:schemeClr val="tx2"/>
                </a:solidFill>
              </a:rPr>
              <a:t>A.</a:t>
            </a:r>
          </a:p>
        </p:txBody>
      </p:sp>
      <p:pic>
        <p:nvPicPr>
          <p:cNvPr id="2" name="Content Placeholder 1" descr="N H 3 superscript plus, single bond, C H 2, single bond, C O O minus"/>
          <p:cNvPicPr>
            <a:picLocks noGrp="1" noChangeAspect="1"/>
          </p:cNvPicPr>
          <p:nvPr>
            <p:ph sz="quarter" idx="16"/>
          </p:nvPr>
        </p:nvPicPr>
        <p:blipFill>
          <a:blip r:embed="rId2"/>
          <a:stretch>
            <a:fillRect/>
          </a:stretch>
        </p:blipFill>
        <p:spPr>
          <a:xfrm>
            <a:off x="1066627" y="2487078"/>
            <a:ext cx="2511770" cy="621846"/>
          </a:xfrm>
          <a:prstGeom prst="rect">
            <a:avLst/>
          </a:prstGeom>
        </p:spPr>
      </p:pic>
      <p:sp>
        <p:nvSpPr>
          <p:cNvPr id="8" name="Content Placeholder 7"/>
          <p:cNvSpPr>
            <a:spLocks noGrp="1"/>
          </p:cNvSpPr>
          <p:nvPr>
            <p:ph sz="quarter" idx="17"/>
          </p:nvPr>
        </p:nvSpPr>
        <p:spPr>
          <a:xfrm>
            <a:off x="4385611" y="2719168"/>
            <a:ext cx="1141899" cy="408080"/>
          </a:xfrm>
        </p:spPr>
        <p:txBody>
          <a:bodyPr/>
          <a:lstStyle/>
          <a:p>
            <a:pPr marL="432" indent="0">
              <a:buNone/>
            </a:pPr>
            <a:r>
              <a:rPr lang="en-IN" sz="2400" dirty="0"/>
              <a:t>Glycine</a:t>
            </a:r>
          </a:p>
        </p:txBody>
      </p:sp>
      <p:sp>
        <p:nvSpPr>
          <p:cNvPr id="9" name="Content Placeholder 8"/>
          <p:cNvSpPr>
            <a:spLocks noGrp="1"/>
          </p:cNvSpPr>
          <p:nvPr>
            <p:ph sz="quarter" idx="18"/>
          </p:nvPr>
        </p:nvSpPr>
        <p:spPr>
          <a:xfrm>
            <a:off x="6299201" y="2725861"/>
            <a:ext cx="1488272" cy="430983"/>
          </a:xfrm>
        </p:spPr>
        <p:txBody>
          <a:bodyPr/>
          <a:lstStyle/>
          <a:p>
            <a:pPr marL="432" indent="0">
              <a:buNone/>
            </a:pPr>
            <a:r>
              <a:rPr lang="en-IN" sz="2400" b="1" dirty="0"/>
              <a:t>nonpolar</a:t>
            </a:r>
          </a:p>
        </p:txBody>
      </p:sp>
      <p:sp>
        <p:nvSpPr>
          <p:cNvPr id="11" name="Content Placeholder 10"/>
          <p:cNvSpPr>
            <a:spLocks noGrp="1"/>
          </p:cNvSpPr>
          <p:nvPr>
            <p:ph sz="quarter" idx="20"/>
          </p:nvPr>
        </p:nvSpPr>
        <p:spPr>
          <a:xfrm>
            <a:off x="486838" y="4472926"/>
            <a:ext cx="471105" cy="424283"/>
          </a:xfrm>
        </p:spPr>
        <p:txBody>
          <a:bodyPr/>
          <a:lstStyle/>
          <a:p>
            <a:pPr marL="0" indent="0">
              <a:buNone/>
            </a:pPr>
            <a:r>
              <a:rPr lang="en-IN" sz="2400" dirty="0">
                <a:solidFill>
                  <a:schemeClr val="tx2"/>
                </a:solidFill>
              </a:rPr>
              <a:t>B.</a:t>
            </a:r>
          </a:p>
        </p:txBody>
      </p:sp>
      <p:pic>
        <p:nvPicPr>
          <p:cNvPr id="3" name="Content Placeholder 2" descr="N H 3 superscript plus, single bond, C H, single bond, C O O minus. The first C is single bonded to C H above, which is single bonded to O H right and single bonded to C H 3 above."/>
          <p:cNvPicPr>
            <a:picLocks noGrp="1" noChangeAspect="1"/>
          </p:cNvPicPr>
          <p:nvPr>
            <p:ph sz="quarter" idx="19"/>
          </p:nvPr>
        </p:nvPicPr>
        <p:blipFill>
          <a:blip r:embed="rId3"/>
          <a:stretch>
            <a:fillRect/>
          </a:stretch>
        </p:blipFill>
        <p:spPr>
          <a:xfrm>
            <a:off x="1103823" y="3490044"/>
            <a:ext cx="2196786" cy="1449655"/>
          </a:xfrm>
          <a:prstGeom prst="rect">
            <a:avLst/>
          </a:prstGeom>
        </p:spPr>
      </p:pic>
      <p:sp>
        <p:nvSpPr>
          <p:cNvPr id="12" name="Content Placeholder 11"/>
          <p:cNvSpPr>
            <a:spLocks noGrp="1"/>
          </p:cNvSpPr>
          <p:nvPr>
            <p:ph sz="quarter" idx="21"/>
          </p:nvPr>
        </p:nvSpPr>
        <p:spPr>
          <a:xfrm>
            <a:off x="4385611" y="4439325"/>
            <a:ext cx="1522820" cy="403980"/>
          </a:xfrm>
        </p:spPr>
        <p:txBody>
          <a:bodyPr/>
          <a:lstStyle/>
          <a:p>
            <a:pPr marL="0" indent="0">
              <a:buNone/>
            </a:pPr>
            <a:r>
              <a:rPr lang="en-IN" sz="2400" dirty="0"/>
              <a:t>Threonine</a:t>
            </a:r>
          </a:p>
        </p:txBody>
      </p:sp>
      <p:sp>
        <p:nvSpPr>
          <p:cNvPr id="13" name="Content Placeholder 12"/>
          <p:cNvSpPr>
            <a:spLocks noGrp="1"/>
          </p:cNvSpPr>
          <p:nvPr>
            <p:ph sz="quarter" idx="22"/>
          </p:nvPr>
        </p:nvSpPr>
        <p:spPr>
          <a:xfrm>
            <a:off x="6299201" y="4387240"/>
            <a:ext cx="936239" cy="459079"/>
          </a:xfrm>
        </p:spPr>
        <p:txBody>
          <a:bodyPr/>
          <a:lstStyle/>
          <a:p>
            <a:pPr marL="432" indent="0">
              <a:buNone/>
            </a:pPr>
            <a:r>
              <a:rPr lang="en-IN" sz="2400" b="1" dirty="0"/>
              <a:t>polar</a:t>
            </a:r>
          </a:p>
        </p:txBody>
      </p:sp>
    </p:spTree>
    <p:extLst>
      <p:ext uri="{BB962C8B-B14F-4D97-AF65-F5344CB8AC3E}">
        <p14:creationId xmlns:p14="http://schemas.microsoft.com/office/powerpoint/2010/main" val="3388785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EC41C-C1AC-44F8-91D3-5429BFDFD568}"/>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DA46085E-754B-4291-9DF5-2E80ECF2B234}"/>
              </a:ext>
            </a:extLst>
          </p:cNvPr>
          <p:cNvSpPr>
            <a:spLocks noGrp="1"/>
          </p:cNvSpPr>
          <p:nvPr>
            <p:ph sz="quarter" idx="14"/>
          </p:nvPr>
        </p:nvSpPr>
        <p:spPr>
          <a:xfrm>
            <a:off x="457200" y="1558800"/>
            <a:ext cx="8229600" cy="1214153"/>
          </a:xfrm>
        </p:spPr>
        <p:txBody>
          <a:bodyPr/>
          <a:lstStyle/>
          <a:p>
            <a:pPr marL="432" indent="0">
              <a:buNone/>
            </a:pPr>
            <a:r>
              <a:rPr lang="en-US" sz="2400" dirty="0"/>
              <a:t>Draw the structure for each of the following amino acids at physiological p</a:t>
            </a:r>
            <a:r>
              <a:rPr lang="en-US" sz="100" dirty="0"/>
              <a:t> </a:t>
            </a:r>
            <a:r>
              <a:rPr lang="en-US" sz="2400" dirty="0"/>
              <a:t>H, and write the three-letter and one-letter abbreviations:</a:t>
            </a:r>
          </a:p>
        </p:txBody>
      </p:sp>
      <p:sp>
        <p:nvSpPr>
          <p:cNvPr id="3" name="Content Placeholder 2">
            <a:extLst>
              <a:ext uri="{FF2B5EF4-FFF2-40B4-BE49-F238E27FC236}">
                <a16:creationId xmlns:a16="http://schemas.microsoft.com/office/drawing/2014/main" id="{7E01927C-336C-4CBF-A100-FE035CE19026}"/>
              </a:ext>
            </a:extLst>
          </p:cNvPr>
          <p:cNvSpPr>
            <a:spLocks noGrp="1"/>
          </p:cNvSpPr>
          <p:nvPr>
            <p:ph sz="quarter" idx="16"/>
          </p:nvPr>
        </p:nvSpPr>
        <p:spPr>
          <a:xfrm>
            <a:off x="457200" y="3096000"/>
            <a:ext cx="1297928" cy="474812"/>
          </a:xfrm>
        </p:spPr>
        <p:txBody>
          <a:bodyPr/>
          <a:lstStyle/>
          <a:p>
            <a:pPr marL="432" indent="0">
              <a:buNone/>
            </a:pPr>
            <a:r>
              <a:rPr lang="en-US" sz="2400" dirty="0">
                <a:solidFill>
                  <a:schemeClr val="tx2"/>
                </a:solidFill>
              </a:rPr>
              <a:t>A. </a:t>
            </a:r>
            <a:r>
              <a:rPr lang="en-US" sz="2400" dirty="0"/>
              <a:t>valine</a:t>
            </a:r>
          </a:p>
        </p:txBody>
      </p:sp>
      <p:sp>
        <p:nvSpPr>
          <p:cNvPr id="6" name="Content Placeholder 5">
            <a:extLst>
              <a:ext uri="{FF2B5EF4-FFF2-40B4-BE49-F238E27FC236}">
                <a16:creationId xmlns:a16="http://schemas.microsoft.com/office/drawing/2014/main" id="{F9C51407-6D99-40E0-A419-94BD9079B299}"/>
              </a:ext>
            </a:extLst>
          </p:cNvPr>
          <p:cNvSpPr>
            <a:spLocks noGrp="1"/>
          </p:cNvSpPr>
          <p:nvPr>
            <p:ph sz="quarter" idx="17"/>
          </p:nvPr>
        </p:nvSpPr>
        <p:spPr>
          <a:xfrm>
            <a:off x="457200" y="4816800"/>
            <a:ext cx="1799404" cy="474812"/>
          </a:xfrm>
        </p:spPr>
        <p:txBody>
          <a:bodyPr/>
          <a:lstStyle/>
          <a:p>
            <a:pPr marL="432" indent="0">
              <a:buNone/>
            </a:pPr>
            <a:r>
              <a:rPr lang="en-US" sz="2400" dirty="0">
                <a:solidFill>
                  <a:schemeClr val="tx2"/>
                </a:solidFill>
              </a:rPr>
              <a:t>B. </a:t>
            </a:r>
            <a:r>
              <a:rPr lang="en-US" sz="2400" dirty="0"/>
              <a:t>cysteine</a:t>
            </a:r>
          </a:p>
        </p:txBody>
      </p:sp>
    </p:spTree>
    <p:extLst>
      <p:ext uri="{BB962C8B-B14F-4D97-AF65-F5344CB8AC3E}">
        <p14:creationId xmlns:p14="http://schemas.microsoft.com/office/powerpoint/2010/main" val="2818878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2</a:t>
            </a:r>
          </a:p>
        </p:txBody>
      </p:sp>
      <p:sp>
        <p:nvSpPr>
          <p:cNvPr id="5" name="Content Placeholder 4"/>
          <p:cNvSpPr>
            <a:spLocks noGrp="1"/>
          </p:cNvSpPr>
          <p:nvPr>
            <p:ph sz="quarter" idx="14"/>
          </p:nvPr>
        </p:nvSpPr>
        <p:spPr>
          <a:xfrm>
            <a:off x="457200" y="1558463"/>
            <a:ext cx="8232776" cy="1170223"/>
          </a:xfrm>
        </p:spPr>
        <p:txBody>
          <a:bodyPr/>
          <a:lstStyle/>
          <a:p>
            <a:pPr marL="432" indent="0">
              <a:buNone/>
            </a:pPr>
            <a:r>
              <a:rPr lang="en-IN" sz="2400" dirty="0"/>
              <a:t>Draw the structure for each of the following amino acids at physiological p</a:t>
            </a:r>
            <a:r>
              <a:rPr lang="en-IN" sz="100" dirty="0"/>
              <a:t> </a:t>
            </a:r>
            <a:r>
              <a:rPr lang="en-IN" sz="2400" dirty="0"/>
              <a:t>H, and write the three-letter and one-letter abbreviations:</a:t>
            </a:r>
          </a:p>
        </p:txBody>
      </p:sp>
      <p:sp>
        <p:nvSpPr>
          <p:cNvPr id="6" name="Content Placeholder 5"/>
          <p:cNvSpPr>
            <a:spLocks noGrp="1"/>
          </p:cNvSpPr>
          <p:nvPr>
            <p:ph sz="quarter" idx="15"/>
          </p:nvPr>
        </p:nvSpPr>
        <p:spPr>
          <a:xfrm>
            <a:off x="457200" y="3094410"/>
            <a:ext cx="1400629" cy="403533"/>
          </a:xfrm>
        </p:spPr>
        <p:txBody>
          <a:bodyPr/>
          <a:lstStyle/>
          <a:p>
            <a:pPr marL="432" indent="0">
              <a:buNone/>
            </a:pPr>
            <a:r>
              <a:rPr lang="en-IN" sz="2400" dirty="0">
                <a:solidFill>
                  <a:schemeClr val="tx2"/>
                </a:solidFill>
              </a:rPr>
              <a:t>A. </a:t>
            </a:r>
            <a:r>
              <a:rPr lang="en-IN" sz="2400" dirty="0"/>
              <a:t>valine</a:t>
            </a:r>
          </a:p>
        </p:txBody>
      </p:sp>
      <p:pic>
        <p:nvPicPr>
          <p:cNvPr id="2" name="Content Placeholder 1" descr="N H 3 superscript plus, C, single bond, C O O minus. The first C is single bonded to H below, and single bonded to C H above. That C is single bonded to C H 3 up and left and single bonded to C H 3 up and right."/>
          <p:cNvPicPr>
            <a:picLocks noGrp="1" noChangeAspect="1"/>
          </p:cNvPicPr>
          <p:nvPr>
            <p:ph sz="quarter" idx="16"/>
          </p:nvPr>
        </p:nvPicPr>
        <p:blipFill>
          <a:blip r:embed="rId2"/>
          <a:stretch>
            <a:fillRect/>
          </a:stretch>
        </p:blipFill>
        <p:spPr>
          <a:xfrm>
            <a:off x="2173529" y="2974499"/>
            <a:ext cx="1778424" cy="1594621"/>
          </a:xfrm>
          <a:prstGeom prst="rect">
            <a:avLst/>
          </a:prstGeom>
        </p:spPr>
      </p:pic>
      <p:sp>
        <p:nvSpPr>
          <p:cNvPr id="8" name="Content Placeholder 7"/>
          <p:cNvSpPr>
            <a:spLocks noGrp="1"/>
          </p:cNvSpPr>
          <p:nvPr>
            <p:ph sz="quarter" idx="17"/>
          </p:nvPr>
        </p:nvSpPr>
        <p:spPr>
          <a:xfrm>
            <a:off x="6714796" y="3096183"/>
            <a:ext cx="1203306" cy="439238"/>
          </a:xfrm>
        </p:spPr>
        <p:txBody>
          <a:bodyPr/>
          <a:lstStyle/>
          <a:p>
            <a:pPr marL="432" indent="0">
              <a:buNone/>
            </a:pPr>
            <a:r>
              <a:rPr lang="en-IN" sz="2400" dirty="0"/>
              <a:t>(Val, V)</a:t>
            </a:r>
          </a:p>
        </p:txBody>
      </p:sp>
      <p:sp>
        <p:nvSpPr>
          <p:cNvPr id="10" name="Content Placeholder 9"/>
          <p:cNvSpPr>
            <a:spLocks noGrp="1"/>
          </p:cNvSpPr>
          <p:nvPr>
            <p:ph sz="quarter" idx="19"/>
          </p:nvPr>
        </p:nvSpPr>
        <p:spPr>
          <a:xfrm>
            <a:off x="457201" y="4790587"/>
            <a:ext cx="1744747" cy="449282"/>
          </a:xfrm>
        </p:spPr>
        <p:txBody>
          <a:bodyPr/>
          <a:lstStyle/>
          <a:p>
            <a:pPr marL="0" indent="0">
              <a:buNone/>
            </a:pPr>
            <a:r>
              <a:rPr lang="en-IN" sz="2400" dirty="0">
                <a:solidFill>
                  <a:schemeClr val="tx2"/>
                </a:solidFill>
              </a:rPr>
              <a:t>B. </a:t>
            </a:r>
            <a:r>
              <a:rPr lang="en-IN" sz="2400" dirty="0"/>
              <a:t>cysteine</a:t>
            </a:r>
          </a:p>
        </p:txBody>
      </p:sp>
      <p:pic>
        <p:nvPicPr>
          <p:cNvPr id="12" name="Content Placeholder 11" descr="N H 3 superscript plus, single bond, C, single bond, C O O minus. The first C is single bonded to H below, and single bonded to C H 2 above, which is single bonded to S H above.">
            <a:extLst>
              <a:ext uri="{FF2B5EF4-FFF2-40B4-BE49-F238E27FC236}">
                <a16:creationId xmlns:a16="http://schemas.microsoft.com/office/drawing/2014/main" id="{4683BDA2-965C-4106-84D2-590962403303}"/>
              </a:ext>
            </a:extLst>
          </p:cNvPr>
          <p:cNvPicPr>
            <a:picLocks noGrp="1" noChangeAspect="1"/>
          </p:cNvPicPr>
          <p:nvPr>
            <p:ph sz="quarter" idx="18"/>
          </p:nvPr>
        </p:nvPicPr>
        <p:blipFill>
          <a:blip r:embed="rId3"/>
          <a:stretch>
            <a:fillRect/>
          </a:stretch>
        </p:blipFill>
        <p:spPr>
          <a:xfrm>
            <a:off x="4050599" y="4814933"/>
            <a:ext cx="1704812" cy="1557188"/>
          </a:xfrm>
          <a:prstGeom prst="rect">
            <a:avLst/>
          </a:prstGeom>
        </p:spPr>
      </p:pic>
      <p:sp>
        <p:nvSpPr>
          <p:cNvPr id="11" name="Content Placeholder 10"/>
          <p:cNvSpPr>
            <a:spLocks noGrp="1"/>
          </p:cNvSpPr>
          <p:nvPr>
            <p:ph sz="quarter" idx="20"/>
          </p:nvPr>
        </p:nvSpPr>
        <p:spPr>
          <a:xfrm>
            <a:off x="6974113" y="4521781"/>
            <a:ext cx="1539319" cy="470018"/>
          </a:xfrm>
        </p:spPr>
        <p:txBody>
          <a:bodyPr/>
          <a:lstStyle/>
          <a:p>
            <a:pPr marL="0" indent="0">
              <a:buNone/>
            </a:pPr>
            <a:r>
              <a:rPr lang="en-IN" sz="2400" dirty="0"/>
              <a:t>(</a:t>
            </a:r>
            <a:r>
              <a:rPr lang="en-IN" sz="2400" dirty="0" err="1"/>
              <a:t>Cys</a:t>
            </a:r>
            <a:r>
              <a:rPr lang="en-IN" sz="2400" dirty="0"/>
              <a:t>, C)</a:t>
            </a:r>
          </a:p>
        </p:txBody>
      </p:sp>
    </p:spTree>
    <p:extLst>
      <p:ext uri="{BB962C8B-B14F-4D97-AF65-F5344CB8AC3E}">
        <p14:creationId xmlns:p14="http://schemas.microsoft.com/office/powerpoint/2010/main" val="3856919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16.2 Proteins: Primary Structure</a:t>
            </a:r>
          </a:p>
        </p:txBody>
      </p:sp>
      <p:sp>
        <p:nvSpPr>
          <p:cNvPr id="5" name="Content Placeholder 4"/>
          <p:cNvSpPr>
            <a:spLocks noGrp="1"/>
          </p:cNvSpPr>
          <p:nvPr>
            <p:ph sz="quarter" idx="14"/>
          </p:nvPr>
        </p:nvSpPr>
        <p:spPr>
          <a:xfrm>
            <a:off x="457200" y="1558463"/>
            <a:ext cx="4143829" cy="833900"/>
          </a:xfrm>
        </p:spPr>
        <p:txBody>
          <a:bodyPr/>
          <a:lstStyle/>
          <a:p>
            <a:pPr marL="432" indent="0">
              <a:buNone/>
            </a:pPr>
            <a:r>
              <a:rPr lang="en-IN" sz="2400" dirty="0"/>
              <a:t>A </a:t>
            </a:r>
            <a:r>
              <a:rPr lang="en-IN" sz="2400" b="1" dirty="0"/>
              <a:t>peptide bond </a:t>
            </a:r>
            <a:r>
              <a:rPr lang="en-IN" sz="2400" dirty="0"/>
              <a:t>is an amide bond that forms when the</a:t>
            </a:r>
          </a:p>
        </p:txBody>
      </p:sp>
      <p:graphicFrame>
        <p:nvGraphicFramePr>
          <p:cNvPr id="2" name="Object 1" descr="Single bond, C O O minus."/>
          <p:cNvGraphicFramePr>
            <a:graphicFrameLocks noChangeAspect="1"/>
          </p:cNvGraphicFramePr>
          <p:nvPr>
            <p:extLst/>
          </p:nvPr>
        </p:nvGraphicFramePr>
        <p:xfrm>
          <a:off x="454672" y="2462190"/>
          <a:ext cx="1320800" cy="381000"/>
        </p:xfrm>
        <a:graphic>
          <a:graphicData uri="http://schemas.openxmlformats.org/presentationml/2006/ole">
            <mc:AlternateContent xmlns:mc="http://schemas.openxmlformats.org/markup-compatibility/2006">
              <mc:Choice xmlns:v="urn:schemas-microsoft-com:vml" Requires="v">
                <p:oleObj spid="_x0000_s4108" name="Equation" r:id="rId3" imgW="1320480" imgH="380880" progId="Equation.DSMT4">
                  <p:embed/>
                </p:oleObj>
              </mc:Choice>
              <mc:Fallback>
                <p:oleObj name="Equation" r:id="rId3" imgW="1320480" imgH="380880" progId="Equation.DSMT4">
                  <p:embed/>
                  <p:pic>
                    <p:nvPicPr>
                      <p:cNvPr id="2" name="Object 1" descr="Single bond, C O O minus."/>
                      <p:cNvPicPr/>
                      <p:nvPr/>
                    </p:nvPicPr>
                    <p:blipFill>
                      <a:blip r:embed="rId4"/>
                      <a:stretch>
                        <a:fillRect/>
                      </a:stretch>
                    </p:blipFill>
                    <p:spPr>
                      <a:xfrm>
                        <a:off x="454672" y="2462190"/>
                        <a:ext cx="1320800" cy="381000"/>
                      </a:xfrm>
                      <a:prstGeom prst="rect">
                        <a:avLst/>
                      </a:prstGeom>
                    </p:spPr>
                  </p:pic>
                </p:oleObj>
              </mc:Fallback>
            </mc:AlternateContent>
          </a:graphicData>
        </a:graphic>
      </p:graphicFrame>
      <p:sp>
        <p:nvSpPr>
          <p:cNvPr id="6" name="Content Placeholder 5"/>
          <p:cNvSpPr>
            <a:spLocks noGrp="1"/>
          </p:cNvSpPr>
          <p:nvPr>
            <p:ph sz="quarter" idx="15"/>
          </p:nvPr>
        </p:nvSpPr>
        <p:spPr>
          <a:xfrm>
            <a:off x="1910994" y="2465025"/>
            <a:ext cx="2822545" cy="378165"/>
          </a:xfrm>
        </p:spPr>
        <p:txBody>
          <a:bodyPr/>
          <a:lstStyle/>
          <a:p>
            <a:pPr marL="0" indent="0">
              <a:buNone/>
              <a:tabLst>
                <a:tab pos="363538" algn="l"/>
              </a:tabLst>
            </a:pPr>
            <a:r>
              <a:rPr lang="en-IN" sz="2400" dirty="0"/>
              <a:t>group of one amino</a:t>
            </a:r>
          </a:p>
        </p:txBody>
      </p:sp>
      <p:sp>
        <p:nvSpPr>
          <p:cNvPr id="7" name="Content Placeholder 6"/>
          <p:cNvSpPr>
            <a:spLocks noGrp="1"/>
          </p:cNvSpPr>
          <p:nvPr>
            <p:ph sz="quarter" idx="16"/>
          </p:nvPr>
        </p:nvSpPr>
        <p:spPr>
          <a:xfrm>
            <a:off x="457201" y="2925866"/>
            <a:ext cx="2779486" cy="427363"/>
          </a:xfrm>
        </p:spPr>
        <p:txBody>
          <a:bodyPr/>
          <a:lstStyle/>
          <a:p>
            <a:pPr marL="432" indent="0">
              <a:buNone/>
            </a:pPr>
            <a:r>
              <a:rPr lang="en-IN" sz="2400" dirty="0"/>
              <a:t>acid reacts with the</a:t>
            </a:r>
          </a:p>
        </p:txBody>
      </p:sp>
      <p:graphicFrame>
        <p:nvGraphicFramePr>
          <p:cNvPr id="3" name="Object 2" descr="Single bond, N H 3 superscript plus."/>
          <p:cNvGraphicFramePr>
            <a:graphicFrameLocks noChangeAspect="1"/>
          </p:cNvGraphicFramePr>
          <p:nvPr>
            <p:extLst/>
          </p:nvPr>
        </p:nvGraphicFramePr>
        <p:xfrm>
          <a:off x="3365569" y="2906895"/>
          <a:ext cx="1092200" cy="457200"/>
        </p:xfrm>
        <a:graphic>
          <a:graphicData uri="http://schemas.openxmlformats.org/presentationml/2006/ole">
            <mc:AlternateContent xmlns:mc="http://schemas.openxmlformats.org/markup-compatibility/2006">
              <mc:Choice xmlns:v="urn:schemas-microsoft-com:vml" Requires="v">
                <p:oleObj spid="_x0000_s4109" name="Equation" r:id="rId5" imgW="1091880" imgH="457200" progId="Equation.DSMT4">
                  <p:embed/>
                </p:oleObj>
              </mc:Choice>
              <mc:Fallback>
                <p:oleObj name="Equation" r:id="rId5" imgW="1091880" imgH="457200" progId="Equation.DSMT4">
                  <p:embed/>
                  <p:pic>
                    <p:nvPicPr>
                      <p:cNvPr id="3" name="Object 2" descr="Single bond, N H 3 superscript plus."/>
                      <p:cNvPicPr/>
                      <p:nvPr/>
                    </p:nvPicPr>
                    <p:blipFill>
                      <a:blip r:embed="rId6"/>
                      <a:stretch>
                        <a:fillRect/>
                      </a:stretch>
                    </p:blipFill>
                    <p:spPr>
                      <a:xfrm>
                        <a:off x="3365569" y="2906895"/>
                        <a:ext cx="1092200" cy="457200"/>
                      </a:xfrm>
                      <a:prstGeom prst="rect">
                        <a:avLst/>
                      </a:prstGeom>
                    </p:spPr>
                  </p:pic>
                </p:oleObj>
              </mc:Fallback>
            </mc:AlternateContent>
          </a:graphicData>
        </a:graphic>
      </p:graphicFrame>
      <p:sp>
        <p:nvSpPr>
          <p:cNvPr id="8" name="Content Placeholder 7"/>
          <p:cNvSpPr>
            <a:spLocks noGrp="1"/>
          </p:cNvSpPr>
          <p:nvPr>
            <p:ph sz="quarter" idx="17"/>
          </p:nvPr>
        </p:nvSpPr>
        <p:spPr>
          <a:xfrm>
            <a:off x="454672" y="3427800"/>
            <a:ext cx="4278867" cy="1724771"/>
          </a:xfrm>
        </p:spPr>
        <p:txBody>
          <a:bodyPr/>
          <a:lstStyle/>
          <a:p>
            <a:pPr marL="432" indent="0">
              <a:buNone/>
            </a:pPr>
            <a:r>
              <a:rPr lang="en-IN" sz="2400" dirty="0"/>
              <a:t>group of the next amino acid.</a:t>
            </a:r>
          </a:p>
          <a:p>
            <a:pPr marL="432" indent="0">
              <a:buNone/>
            </a:pPr>
            <a:r>
              <a:rPr lang="en-IN" sz="2400" dirty="0"/>
              <a:t>The linking of two or more amino acids by peptide bonds forms a </a:t>
            </a:r>
            <a:r>
              <a:rPr lang="en-IN" sz="2400" b="1" dirty="0"/>
              <a:t>peptide</a:t>
            </a:r>
            <a:r>
              <a:rPr lang="en-IN" sz="2400" dirty="0"/>
              <a:t>.</a:t>
            </a:r>
          </a:p>
        </p:txBody>
      </p:sp>
      <p:pic>
        <p:nvPicPr>
          <p:cNvPr id="15" name="Content Placeholder 14" descr="The model has C and N spheres single bonded via a peptide bond. C is double bonded to O and single bonded to another C, and N is single bonded to C. This is the amide group."/>
          <p:cNvPicPr>
            <a:picLocks noGrp="1" noChangeAspect="1"/>
          </p:cNvPicPr>
          <p:nvPr>
            <p:ph sz="quarter" idx="19"/>
          </p:nvPr>
        </p:nvPicPr>
        <p:blipFill>
          <a:blip r:embed="rId7"/>
          <a:stretch>
            <a:fillRect/>
          </a:stretch>
        </p:blipFill>
        <p:spPr>
          <a:xfrm>
            <a:off x="5221261" y="1787979"/>
            <a:ext cx="3200453" cy="2871788"/>
          </a:xfrm>
          <a:prstGeom prst="rect">
            <a:avLst/>
          </a:prstGeom>
        </p:spPr>
      </p:pic>
      <p:sp>
        <p:nvSpPr>
          <p:cNvPr id="9" name="Content Placeholder 8"/>
          <p:cNvSpPr>
            <a:spLocks noGrp="1"/>
          </p:cNvSpPr>
          <p:nvPr>
            <p:ph sz="quarter" idx="18"/>
          </p:nvPr>
        </p:nvSpPr>
        <p:spPr>
          <a:xfrm>
            <a:off x="454671" y="5230789"/>
            <a:ext cx="7978129" cy="1140981"/>
          </a:xfrm>
        </p:spPr>
        <p:txBody>
          <a:bodyPr/>
          <a:lstStyle/>
          <a:p>
            <a:pPr marL="432" indent="0">
              <a:buNone/>
            </a:pPr>
            <a:r>
              <a:rPr lang="en-IN" sz="2400" b="1" dirty="0"/>
              <a:t>Learning Goal </a:t>
            </a:r>
            <a:r>
              <a:rPr lang="en-IN" sz="2400" dirty="0"/>
              <a:t>Draw the condensed structural formula for a peptide and give its name. Describe the primary structure for a protein.</a:t>
            </a:r>
          </a:p>
        </p:txBody>
      </p:sp>
    </p:spTree>
    <p:extLst>
      <p:ext uri="{BB962C8B-B14F-4D97-AF65-F5344CB8AC3E}">
        <p14:creationId xmlns:p14="http://schemas.microsoft.com/office/powerpoint/2010/main" val="2217969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229F-C0ED-418F-B145-38B5D16BA068}"/>
              </a:ext>
            </a:extLst>
          </p:cNvPr>
          <p:cNvSpPr>
            <a:spLocks noGrp="1"/>
          </p:cNvSpPr>
          <p:nvPr>
            <p:ph type="title"/>
          </p:nvPr>
        </p:nvSpPr>
        <p:spPr/>
        <p:txBody>
          <a:bodyPr/>
          <a:lstStyle/>
          <a:p>
            <a:r>
              <a:rPr lang="en-US" dirty="0"/>
              <a:t>Formation of Peptides </a:t>
            </a:r>
            <a:r>
              <a:rPr lang="en-US" sz="2000" b="0" dirty="0"/>
              <a:t>(1 of 2)</a:t>
            </a:r>
          </a:p>
        </p:txBody>
      </p:sp>
      <p:sp>
        <p:nvSpPr>
          <p:cNvPr id="3" name="Content Placeholder 2">
            <a:extLst>
              <a:ext uri="{FF2B5EF4-FFF2-40B4-BE49-F238E27FC236}">
                <a16:creationId xmlns:a16="http://schemas.microsoft.com/office/drawing/2014/main" id="{7BC5CDB3-E88B-458B-8866-50E5356DCA53}"/>
              </a:ext>
            </a:extLst>
          </p:cNvPr>
          <p:cNvSpPr>
            <a:spLocks noGrp="1"/>
          </p:cNvSpPr>
          <p:nvPr>
            <p:ph sz="quarter" idx="13"/>
          </p:nvPr>
        </p:nvSpPr>
        <p:spPr/>
        <p:txBody>
          <a:bodyPr/>
          <a:lstStyle/>
          <a:p>
            <a:pPr marL="432" indent="0">
              <a:buNone/>
            </a:pPr>
            <a:r>
              <a:rPr lang="en-US" dirty="0"/>
              <a:t>The linking of two or more amino acids by peptide bonds forms a peptide.</a:t>
            </a:r>
          </a:p>
          <a:p>
            <a:pPr marL="432" indent="0">
              <a:buNone/>
            </a:pPr>
            <a:r>
              <a:rPr lang="en-US" dirty="0"/>
              <a:t>Peptides formed from</a:t>
            </a:r>
          </a:p>
          <a:p>
            <a:r>
              <a:rPr lang="en-US" dirty="0"/>
              <a:t>two amino acids are called dipeptides</a:t>
            </a:r>
          </a:p>
          <a:p>
            <a:r>
              <a:rPr lang="en-US" dirty="0"/>
              <a:t>three amino acids are called tripeptides</a:t>
            </a:r>
          </a:p>
          <a:p>
            <a:r>
              <a:rPr lang="en-US" dirty="0"/>
              <a:t>four amino acids are called tetrapeptides</a:t>
            </a:r>
          </a:p>
        </p:txBody>
      </p:sp>
    </p:spTree>
    <p:extLst>
      <p:ext uri="{BB962C8B-B14F-4D97-AF65-F5344CB8AC3E}">
        <p14:creationId xmlns:p14="http://schemas.microsoft.com/office/powerpoint/2010/main" val="18184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Amino Acids, Proteins, and Enzymes</a:t>
            </a:r>
          </a:p>
        </p:txBody>
      </p:sp>
      <p:sp>
        <p:nvSpPr>
          <p:cNvPr id="5" name="Content Placeholder 4"/>
          <p:cNvSpPr>
            <a:spLocks noGrp="1"/>
          </p:cNvSpPr>
          <p:nvPr>
            <p:ph sz="quarter" idx="13"/>
          </p:nvPr>
        </p:nvSpPr>
        <p:spPr>
          <a:xfrm>
            <a:off x="457200" y="1556326"/>
            <a:ext cx="5102942" cy="4726487"/>
          </a:xfrm>
        </p:spPr>
        <p:txBody>
          <a:bodyPr/>
          <a:lstStyle/>
          <a:p>
            <a:pPr marL="432" indent="0">
              <a:buNone/>
            </a:pPr>
            <a:r>
              <a:rPr lang="en-IN" sz="2400" dirty="0"/>
              <a:t>Many physician assistants take on the role of the primary caregiver.</a:t>
            </a:r>
          </a:p>
          <a:p>
            <a:pPr marL="432" indent="0">
              <a:buNone/>
            </a:pPr>
            <a:r>
              <a:rPr lang="en-IN" sz="2400" dirty="0"/>
              <a:t>Their duties may include</a:t>
            </a:r>
          </a:p>
          <a:p>
            <a:r>
              <a:rPr lang="en-IN" sz="2400" dirty="0"/>
              <a:t>obtaining patient medical records and histories</a:t>
            </a:r>
          </a:p>
          <a:p>
            <a:r>
              <a:rPr lang="en-IN" sz="2400" dirty="0"/>
              <a:t>diagnosing illnesses</a:t>
            </a:r>
          </a:p>
          <a:p>
            <a:r>
              <a:rPr lang="en-IN" sz="2400" dirty="0"/>
              <a:t>educating and </a:t>
            </a:r>
            <a:r>
              <a:rPr lang="en-IN" sz="2400" dirty="0" err="1"/>
              <a:t>counseling</a:t>
            </a:r>
            <a:r>
              <a:rPr lang="en-IN" sz="2400" dirty="0"/>
              <a:t> patients</a:t>
            </a:r>
          </a:p>
          <a:p>
            <a:r>
              <a:rPr lang="en-IN" sz="2400" dirty="0"/>
              <a:t>referring the patient, when needed, to a specialist</a:t>
            </a:r>
          </a:p>
        </p:txBody>
      </p:sp>
      <p:pic>
        <p:nvPicPr>
          <p:cNvPr id="7" name="Content Placeholder 6" descr="A physician’s assistant uses a stethoscope to listen to a child’s heartbeat."/>
          <p:cNvPicPr>
            <a:picLocks noGrp="1" noChangeAspect="1"/>
          </p:cNvPicPr>
          <p:nvPr>
            <p:ph sz="quarter" idx="14"/>
          </p:nvPr>
        </p:nvPicPr>
        <p:blipFill>
          <a:blip r:embed="rId2"/>
          <a:stretch>
            <a:fillRect/>
          </a:stretch>
        </p:blipFill>
        <p:spPr>
          <a:xfrm>
            <a:off x="5867822" y="2029846"/>
            <a:ext cx="3086845" cy="3573009"/>
          </a:xfrm>
          <a:prstGeom prst="rect">
            <a:avLst/>
          </a:prstGeom>
        </p:spPr>
      </p:pic>
    </p:spTree>
    <p:extLst>
      <p:ext uri="{BB962C8B-B14F-4D97-AF65-F5344CB8AC3E}">
        <p14:creationId xmlns:p14="http://schemas.microsoft.com/office/powerpoint/2010/main" val="1212030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Formation of Peptides </a:t>
            </a:r>
            <a:r>
              <a:rPr lang="en-IN" sz="2000" b="0" dirty="0"/>
              <a:t>(2 of 2)</a:t>
            </a:r>
          </a:p>
        </p:txBody>
      </p:sp>
      <p:sp>
        <p:nvSpPr>
          <p:cNvPr id="5" name="Content Placeholder 4"/>
          <p:cNvSpPr>
            <a:spLocks noGrp="1"/>
          </p:cNvSpPr>
          <p:nvPr>
            <p:ph sz="quarter" idx="14"/>
          </p:nvPr>
        </p:nvSpPr>
        <p:spPr>
          <a:xfrm>
            <a:off x="457200" y="1558463"/>
            <a:ext cx="8232776" cy="1025080"/>
          </a:xfrm>
        </p:spPr>
        <p:txBody>
          <a:bodyPr/>
          <a:lstStyle/>
          <a:p>
            <a:pPr marL="432" indent="0">
              <a:buNone/>
            </a:pPr>
            <a:r>
              <a:rPr lang="en-IN" sz="2400" dirty="0"/>
              <a:t>A </a:t>
            </a:r>
            <a:r>
              <a:rPr lang="en-IN" sz="2400" b="1" dirty="0"/>
              <a:t>peptide bond</a:t>
            </a:r>
          </a:p>
          <a:p>
            <a:r>
              <a:rPr lang="en-IN" sz="2400" dirty="0"/>
              <a:t>is an amide bond</a:t>
            </a:r>
          </a:p>
        </p:txBody>
      </p:sp>
      <p:sp>
        <p:nvSpPr>
          <p:cNvPr id="6" name="Content Placeholder 5"/>
          <p:cNvSpPr>
            <a:spLocks noGrp="1"/>
          </p:cNvSpPr>
          <p:nvPr>
            <p:ph sz="quarter" idx="15"/>
          </p:nvPr>
        </p:nvSpPr>
        <p:spPr>
          <a:xfrm>
            <a:off x="454672" y="2657160"/>
            <a:ext cx="2956185" cy="381000"/>
          </a:xfrm>
        </p:spPr>
        <p:txBody>
          <a:bodyPr/>
          <a:lstStyle/>
          <a:p>
            <a:r>
              <a:rPr lang="en-IN" sz="2400" dirty="0"/>
              <a:t>forms between the</a:t>
            </a:r>
          </a:p>
        </p:txBody>
      </p:sp>
      <p:graphicFrame>
        <p:nvGraphicFramePr>
          <p:cNvPr id="2" name="Object 1" descr="Single bond, C O O minus."/>
          <p:cNvGraphicFramePr>
            <a:graphicFrameLocks noChangeAspect="1"/>
          </p:cNvGraphicFramePr>
          <p:nvPr>
            <p:extLst/>
          </p:nvPr>
        </p:nvGraphicFramePr>
        <p:xfrm>
          <a:off x="3514271" y="2657159"/>
          <a:ext cx="1231900" cy="381000"/>
        </p:xfrm>
        <a:graphic>
          <a:graphicData uri="http://schemas.openxmlformats.org/presentationml/2006/ole">
            <mc:AlternateContent xmlns:mc="http://schemas.openxmlformats.org/markup-compatibility/2006">
              <mc:Choice xmlns:v="urn:schemas-microsoft-com:vml" Requires="v">
                <p:oleObj spid="_x0000_s5132" name="Equation" r:id="rId4" imgW="1231560" imgH="380880" progId="Equation.DSMT4">
                  <p:embed/>
                </p:oleObj>
              </mc:Choice>
              <mc:Fallback>
                <p:oleObj name="Equation" r:id="rId4" imgW="1231560" imgH="380880" progId="Equation.DSMT4">
                  <p:embed/>
                  <p:pic>
                    <p:nvPicPr>
                      <p:cNvPr id="2" name="Object 1" descr="Single bond, C O O minus."/>
                      <p:cNvPicPr/>
                      <p:nvPr/>
                    </p:nvPicPr>
                    <p:blipFill>
                      <a:blip r:embed="rId5"/>
                      <a:stretch>
                        <a:fillRect/>
                      </a:stretch>
                    </p:blipFill>
                    <p:spPr>
                      <a:xfrm>
                        <a:off x="3514271" y="2657159"/>
                        <a:ext cx="1231900" cy="381000"/>
                      </a:xfrm>
                      <a:prstGeom prst="rect">
                        <a:avLst/>
                      </a:prstGeom>
                    </p:spPr>
                  </p:pic>
                </p:oleObj>
              </mc:Fallback>
            </mc:AlternateContent>
          </a:graphicData>
        </a:graphic>
      </p:graphicFrame>
      <p:sp>
        <p:nvSpPr>
          <p:cNvPr id="7" name="Content Placeholder 6"/>
          <p:cNvSpPr>
            <a:spLocks noGrp="1"/>
          </p:cNvSpPr>
          <p:nvPr>
            <p:ph sz="quarter" idx="16"/>
          </p:nvPr>
        </p:nvSpPr>
        <p:spPr>
          <a:xfrm>
            <a:off x="4849585" y="2657160"/>
            <a:ext cx="3840391" cy="441877"/>
          </a:xfrm>
        </p:spPr>
        <p:txBody>
          <a:bodyPr/>
          <a:lstStyle/>
          <a:p>
            <a:pPr marL="432" indent="0">
              <a:buNone/>
            </a:pPr>
            <a:r>
              <a:rPr lang="en-IN" sz="2400" dirty="0"/>
              <a:t>group of one amino acid</a:t>
            </a:r>
          </a:p>
        </p:txBody>
      </p:sp>
      <p:sp>
        <p:nvSpPr>
          <p:cNvPr id="8" name="Content Placeholder 7"/>
          <p:cNvSpPr>
            <a:spLocks noGrp="1"/>
          </p:cNvSpPr>
          <p:nvPr>
            <p:ph sz="quarter" idx="17"/>
          </p:nvPr>
        </p:nvSpPr>
        <p:spPr>
          <a:xfrm>
            <a:off x="457201" y="3216819"/>
            <a:ext cx="1386114" cy="382724"/>
          </a:xfrm>
        </p:spPr>
        <p:txBody>
          <a:bodyPr/>
          <a:lstStyle/>
          <a:p>
            <a:pPr marL="255600" indent="0">
              <a:buNone/>
            </a:pPr>
            <a:r>
              <a:rPr lang="en-IN" sz="2400" dirty="0"/>
              <a:t>and the</a:t>
            </a:r>
          </a:p>
        </p:txBody>
      </p:sp>
      <p:graphicFrame>
        <p:nvGraphicFramePr>
          <p:cNvPr id="3" name="Object 2" descr="Single bond, N H 3 superscript plus."/>
          <p:cNvGraphicFramePr>
            <a:graphicFrameLocks noChangeAspect="1"/>
          </p:cNvGraphicFramePr>
          <p:nvPr>
            <p:extLst/>
          </p:nvPr>
        </p:nvGraphicFramePr>
        <p:xfrm>
          <a:off x="1932764" y="3179581"/>
          <a:ext cx="1092200" cy="457200"/>
        </p:xfrm>
        <a:graphic>
          <a:graphicData uri="http://schemas.openxmlformats.org/presentationml/2006/ole">
            <mc:AlternateContent xmlns:mc="http://schemas.openxmlformats.org/markup-compatibility/2006">
              <mc:Choice xmlns:v="urn:schemas-microsoft-com:vml" Requires="v">
                <p:oleObj spid="_x0000_s5133" name="Equation" r:id="rId6" imgW="1091880" imgH="457200" progId="Equation.DSMT4">
                  <p:embed/>
                </p:oleObj>
              </mc:Choice>
              <mc:Fallback>
                <p:oleObj name="Equation" r:id="rId6" imgW="1091880" imgH="457200" progId="Equation.DSMT4">
                  <p:embed/>
                  <p:pic>
                    <p:nvPicPr>
                      <p:cNvPr id="3" name="Object 2" descr="Single bond, N H 3 superscript plus."/>
                      <p:cNvPicPr/>
                      <p:nvPr/>
                    </p:nvPicPr>
                    <p:blipFill>
                      <a:blip r:embed="rId7"/>
                      <a:stretch>
                        <a:fillRect/>
                      </a:stretch>
                    </p:blipFill>
                    <p:spPr>
                      <a:xfrm>
                        <a:off x="1932764" y="3179581"/>
                        <a:ext cx="1092200" cy="457200"/>
                      </a:xfrm>
                      <a:prstGeom prst="rect">
                        <a:avLst/>
                      </a:prstGeom>
                    </p:spPr>
                  </p:pic>
                </p:oleObj>
              </mc:Fallback>
            </mc:AlternateContent>
          </a:graphicData>
        </a:graphic>
      </p:graphicFrame>
      <p:sp>
        <p:nvSpPr>
          <p:cNvPr id="9" name="Content Placeholder 8"/>
          <p:cNvSpPr>
            <a:spLocks noGrp="1"/>
          </p:cNvSpPr>
          <p:nvPr>
            <p:ph sz="quarter" idx="18"/>
          </p:nvPr>
        </p:nvSpPr>
        <p:spPr>
          <a:xfrm>
            <a:off x="3114413" y="3213054"/>
            <a:ext cx="4158343" cy="416469"/>
          </a:xfrm>
        </p:spPr>
        <p:txBody>
          <a:bodyPr/>
          <a:lstStyle/>
          <a:p>
            <a:pPr marL="432" indent="0">
              <a:buNone/>
            </a:pPr>
            <a:r>
              <a:rPr lang="en-IN" sz="2400" dirty="0"/>
              <a:t>group of the next amino acid</a:t>
            </a:r>
          </a:p>
        </p:txBody>
      </p:sp>
      <p:pic>
        <p:nvPicPr>
          <p:cNvPr id="15" name="Content Placeholder 14" descr="Structures of the reactants and products are as follows. For long description in Notes pane, press F6.&#10;"/>
          <p:cNvPicPr>
            <a:picLocks noGrp="1" noChangeAspect="1"/>
          </p:cNvPicPr>
          <p:nvPr>
            <p:ph sz="quarter" idx="19"/>
          </p:nvPr>
        </p:nvPicPr>
        <p:blipFill>
          <a:blip r:embed="rId8"/>
          <a:stretch>
            <a:fillRect/>
          </a:stretch>
        </p:blipFill>
        <p:spPr>
          <a:xfrm>
            <a:off x="568168" y="4205348"/>
            <a:ext cx="8010838" cy="1530229"/>
          </a:xfrm>
          <a:prstGeom prst="rect">
            <a:avLst/>
          </a:prstGeom>
        </p:spPr>
      </p:pic>
    </p:spTree>
    <p:extLst>
      <p:ext uri="{BB962C8B-B14F-4D97-AF65-F5344CB8AC3E}">
        <p14:creationId xmlns:p14="http://schemas.microsoft.com/office/powerpoint/2010/main" val="83422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Formation of a Dipeptide</a:t>
            </a:r>
          </a:p>
        </p:txBody>
      </p:sp>
      <p:pic>
        <p:nvPicPr>
          <p:cNvPr id="6" name="Content Placeholder 5" descr="Glycylalanine is abbreviated G l y dash A l a or G A. A peptide bond occurs between the carboxylate carbon of glycine and the nitrogen of alanine. This forms an amide group, consisting of the nitrogen bonded to the hydrogen and the carbonyl group."/>
          <p:cNvPicPr>
            <a:picLocks noGrp="1" noChangeAspect="1"/>
          </p:cNvPicPr>
          <p:nvPr>
            <p:ph sz="quarter" idx="13"/>
          </p:nvPr>
        </p:nvPicPr>
        <p:blipFill>
          <a:blip r:embed="rId2"/>
          <a:stretch>
            <a:fillRect/>
          </a:stretch>
        </p:blipFill>
        <p:spPr>
          <a:xfrm>
            <a:off x="974747" y="1555750"/>
            <a:ext cx="7194506" cy="2268538"/>
          </a:xfrm>
          <a:prstGeom prst="rect">
            <a:avLst/>
          </a:prstGeom>
        </p:spPr>
      </p:pic>
      <p:sp>
        <p:nvSpPr>
          <p:cNvPr id="5" name="Content Placeholder 4"/>
          <p:cNvSpPr>
            <a:spLocks noGrp="1"/>
          </p:cNvSpPr>
          <p:nvPr>
            <p:ph sz="quarter" idx="14"/>
          </p:nvPr>
        </p:nvSpPr>
        <p:spPr>
          <a:xfrm>
            <a:off x="457200" y="3971925"/>
            <a:ext cx="8229600" cy="895043"/>
          </a:xfrm>
        </p:spPr>
        <p:txBody>
          <a:bodyPr/>
          <a:lstStyle/>
          <a:p>
            <a:pPr marL="432" indent="0">
              <a:buNone/>
            </a:pPr>
            <a:r>
              <a:rPr lang="en-IN" sz="2400" dirty="0"/>
              <a:t>A peptide bond between glycine and alanine forms the dipeptide </a:t>
            </a:r>
            <a:r>
              <a:rPr lang="en-IN" sz="2400" dirty="0" err="1"/>
              <a:t>glycylalanine</a:t>
            </a:r>
            <a:r>
              <a:rPr lang="en-IN" sz="2400" dirty="0"/>
              <a:t>.</a:t>
            </a:r>
          </a:p>
        </p:txBody>
      </p:sp>
    </p:spTree>
    <p:extLst>
      <p:ext uri="{BB962C8B-B14F-4D97-AF65-F5344CB8AC3E}">
        <p14:creationId xmlns:p14="http://schemas.microsoft.com/office/powerpoint/2010/main" val="3729641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31AE-F835-4427-8F5D-C89F22253F52}"/>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ADC2046C-0BBA-4EC9-92C0-37F948B1FB6C}"/>
              </a:ext>
            </a:extLst>
          </p:cNvPr>
          <p:cNvSpPr>
            <a:spLocks noGrp="1"/>
          </p:cNvSpPr>
          <p:nvPr>
            <p:ph sz="quarter" idx="13"/>
          </p:nvPr>
        </p:nvSpPr>
        <p:spPr>
          <a:xfrm>
            <a:off x="457200" y="1556327"/>
            <a:ext cx="8229600" cy="478950"/>
          </a:xfrm>
        </p:spPr>
        <p:txBody>
          <a:bodyPr/>
          <a:lstStyle/>
          <a:p>
            <a:pPr marL="432" indent="0">
              <a:buNone/>
            </a:pPr>
            <a:r>
              <a:rPr lang="en-US" sz="2400" dirty="0"/>
              <a:t>Draw the dipeptide S</a:t>
            </a:r>
            <a:r>
              <a:rPr lang="en-US" sz="100" dirty="0"/>
              <a:t> </a:t>
            </a:r>
            <a:r>
              <a:rPr lang="en-US" sz="2400" dirty="0"/>
              <a:t>e</a:t>
            </a:r>
            <a:r>
              <a:rPr lang="en-US" sz="100" dirty="0"/>
              <a:t> </a:t>
            </a:r>
            <a:r>
              <a:rPr lang="en-US" sz="2400" dirty="0"/>
              <a:t>r–T</a:t>
            </a:r>
            <a:r>
              <a:rPr lang="en-US" sz="100" dirty="0"/>
              <a:t> </a:t>
            </a:r>
            <a:r>
              <a:rPr lang="en-US" sz="2400" dirty="0"/>
              <a:t>h</a:t>
            </a:r>
            <a:r>
              <a:rPr lang="en-US" sz="100" dirty="0"/>
              <a:t> </a:t>
            </a:r>
            <a:r>
              <a:rPr lang="en-US" sz="2400" dirty="0"/>
              <a:t>r.</a:t>
            </a:r>
          </a:p>
        </p:txBody>
      </p:sp>
      <p:pic>
        <p:nvPicPr>
          <p:cNvPr id="6" name="Content Placeholder 5" descr="The structure is Ser plus Thr. Ser is as follows. For long description in Notes pane, press F6."/>
          <p:cNvPicPr>
            <a:picLocks noGrp="1" noChangeAspect="1"/>
          </p:cNvPicPr>
          <p:nvPr>
            <p:ph sz="quarter" idx="14"/>
          </p:nvPr>
        </p:nvPicPr>
        <p:blipFill>
          <a:blip r:embed="rId3"/>
          <a:stretch>
            <a:fillRect/>
          </a:stretch>
        </p:blipFill>
        <p:spPr>
          <a:xfrm>
            <a:off x="861652" y="2868704"/>
            <a:ext cx="6388308" cy="2360576"/>
          </a:xfrm>
          <a:prstGeom prst="rect">
            <a:avLst/>
          </a:prstGeom>
        </p:spPr>
      </p:pic>
    </p:spTree>
    <p:extLst>
      <p:ext uri="{BB962C8B-B14F-4D97-AF65-F5344CB8AC3E}">
        <p14:creationId xmlns:p14="http://schemas.microsoft.com/office/powerpoint/2010/main" val="45725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a:t>
            </a:r>
          </a:p>
        </p:txBody>
      </p:sp>
      <p:sp>
        <p:nvSpPr>
          <p:cNvPr id="5" name="Content Placeholder 4"/>
          <p:cNvSpPr>
            <a:spLocks noGrp="1"/>
          </p:cNvSpPr>
          <p:nvPr>
            <p:ph sz="quarter" idx="14"/>
          </p:nvPr>
        </p:nvSpPr>
        <p:spPr>
          <a:xfrm>
            <a:off x="457200" y="1558464"/>
            <a:ext cx="4321277" cy="462066"/>
          </a:xfrm>
        </p:spPr>
        <p:txBody>
          <a:bodyPr/>
          <a:lstStyle/>
          <a:p>
            <a:pPr marL="432" indent="0">
              <a:buNone/>
            </a:pPr>
            <a:r>
              <a:rPr lang="en-IN" sz="2400" dirty="0"/>
              <a:t>Draw the dipeptide S</a:t>
            </a:r>
            <a:r>
              <a:rPr lang="en-IN" sz="100" dirty="0"/>
              <a:t> </a:t>
            </a:r>
            <a:r>
              <a:rPr lang="en-IN" sz="2400" dirty="0"/>
              <a:t>e</a:t>
            </a:r>
            <a:r>
              <a:rPr lang="en-IN" sz="100" dirty="0"/>
              <a:t> </a:t>
            </a:r>
            <a:r>
              <a:rPr lang="en-IN" sz="2400" dirty="0"/>
              <a:t>r–T</a:t>
            </a:r>
            <a:r>
              <a:rPr lang="en-IN" sz="100" dirty="0"/>
              <a:t> </a:t>
            </a:r>
            <a:r>
              <a:rPr lang="en-IN" sz="2400" dirty="0"/>
              <a:t>h</a:t>
            </a:r>
            <a:r>
              <a:rPr lang="en-IN" sz="100" dirty="0"/>
              <a:t> </a:t>
            </a:r>
            <a:r>
              <a:rPr lang="en-IN" sz="2400" dirty="0"/>
              <a:t>r.</a:t>
            </a:r>
          </a:p>
        </p:txBody>
      </p:sp>
      <p:pic>
        <p:nvPicPr>
          <p:cNvPr id="2" name="Content Placeholder 1" descr="The structure is Ser plus Thr. Ser is as follows. For long description in Notes pane, press F6."/>
          <p:cNvPicPr>
            <a:picLocks noGrp="1" noChangeAspect="1"/>
          </p:cNvPicPr>
          <p:nvPr>
            <p:ph sz="quarter" idx="15"/>
          </p:nvPr>
        </p:nvPicPr>
        <p:blipFill>
          <a:blip r:embed="rId3"/>
          <a:stretch>
            <a:fillRect/>
          </a:stretch>
        </p:blipFill>
        <p:spPr>
          <a:xfrm>
            <a:off x="457200" y="2106989"/>
            <a:ext cx="4969688" cy="1836372"/>
          </a:xfrm>
          <a:prstGeom prst="rect">
            <a:avLst/>
          </a:prstGeom>
        </p:spPr>
      </p:pic>
      <p:pic>
        <p:nvPicPr>
          <p:cNvPr id="3" name="Content Placeholder 2" descr="Arrow pointing to the dipeptide."/>
          <p:cNvPicPr>
            <a:picLocks noGrp="1" noChangeAspect="1"/>
          </p:cNvPicPr>
          <p:nvPr>
            <p:ph sz="quarter" idx="16"/>
          </p:nvPr>
        </p:nvPicPr>
        <p:blipFill>
          <a:blip r:embed="rId4"/>
          <a:stretch>
            <a:fillRect/>
          </a:stretch>
        </p:blipFill>
        <p:spPr>
          <a:xfrm>
            <a:off x="2501820" y="4112093"/>
            <a:ext cx="1117445" cy="1449655"/>
          </a:xfrm>
          <a:prstGeom prst="rect">
            <a:avLst/>
          </a:prstGeom>
        </p:spPr>
      </p:pic>
      <p:pic>
        <p:nvPicPr>
          <p:cNvPr id="15" name="Content Placeholder 14" descr="N H 3 plus, single bond, C H, single bond, C, single bond, N, single bond, C H, single bond, C, single bond, O minus. For long description in Notes pane, press F6."/>
          <p:cNvPicPr>
            <a:picLocks noGrp="1" noChangeAspect="1"/>
          </p:cNvPicPr>
          <p:nvPr>
            <p:ph sz="quarter" idx="17"/>
          </p:nvPr>
        </p:nvPicPr>
        <p:blipFill>
          <a:blip r:embed="rId5"/>
          <a:stretch>
            <a:fillRect/>
          </a:stretch>
        </p:blipFill>
        <p:spPr>
          <a:xfrm>
            <a:off x="4513008" y="4059316"/>
            <a:ext cx="4105434" cy="2111033"/>
          </a:xfrm>
          <a:prstGeom prst="rect">
            <a:avLst/>
          </a:prstGeom>
        </p:spPr>
      </p:pic>
    </p:spTree>
    <p:extLst>
      <p:ext uri="{BB962C8B-B14F-4D97-AF65-F5344CB8AC3E}">
        <p14:creationId xmlns:p14="http://schemas.microsoft.com/office/powerpoint/2010/main" val="1522723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Naming Peptides</a:t>
            </a:r>
          </a:p>
        </p:txBody>
      </p:sp>
      <p:sp>
        <p:nvSpPr>
          <p:cNvPr id="2" name="Content Placeholder 1"/>
          <p:cNvSpPr>
            <a:spLocks noGrp="1"/>
          </p:cNvSpPr>
          <p:nvPr>
            <p:ph sz="quarter" idx="13"/>
          </p:nvPr>
        </p:nvSpPr>
        <p:spPr>
          <a:xfrm>
            <a:off x="457200" y="1556327"/>
            <a:ext cx="8229600" cy="773918"/>
          </a:xfrm>
        </p:spPr>
        <p:txBody>
          <a:bodyPr/>
          <a:lstStyle/>
          <a:p>
            <a:pPr marL="432" indent="0">
              <a:buNone/>
            </a:pPr>
            <a:r>
              <a:rPr lang="en-IN" sz="2400" dirty="0"/>
              <a:t>With the exception of the C-terminal amino acid, the names of all the other amino acids in a peptide end with </a:t>
            </a:r>
            <a:r>
              <a:rPr lang="en-IN" sz="2400" b="1" i="1" dirty="0"/>
              <a:t>y</a:t>
            </a:r>
            <a:r>
              <a:rPr lang="en-IN" sz="100" b="1" i="1" dirty="0"/>
              <a:t> </a:t>
            </a:r>
            <a:r>
              <a:rPr lang="en-IN" sz="2400" b="1" i="1" dirty="0"/>
              <a:t>l</a:t>
            </a:r>
            <a:r>
              <a:rPr lang="en-IN" sz="2400" dirty="0"/>
              <a:t>.</a:t>
            </a:r>
          </a:p>
        </p:txBody>
      </p:sp>
      <p:pic>
        <p:nvPicPr>
          <p:cNvPr id="3" name="Content Placeholder 2" descr="A molecule is comprised of an N terminus end from alanine, and central portion from glycine, and a C terminus end from serine. For long description in Notes pane, press F6."/>
          <p:cNvPicPr>
            <a:picLocks noGrp="1" noChangeAspect="1"/>
          </p:cNvPicPr>
          <p:nvPr>
            <p:ph sz="quarter" idx="14"/>
          </p:nvPr>
        </p:nvPicPr>
        <p:blipFill>
          <a:blip r:embed="rId3"/>
          <a:stretch>
            <a:fillRect/>
          </a:stretch>
        </p:blipFill>
        <p:spPr>
          <a:xfrm>
            <a:off x="1414064" y="2491593"/>
            <a:ext cx="5401472" cy="3390165"/>
          </a:xfrm>
          <a:prstGeom prst="rect">
            <a:avLst/>
          </a:prstGeom>
        </p:spPr>
      </p:pic>
    </p:spTree>
    <p:extLst>
      <p:ext uri="{BB962C8B-B14F-4D97-AF65-F5344CB8AC3E}">
        <p14:creationId xmlns:p14="http://schemas.microsoft.com/office/powerpoint/2010/main" val="2842854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4" name="Content Placeholder 3"/>
          <p:cNvSpPr>
            <a:spLocks noGrp="1"/>
          </p:cNvSpPr>
          <p:nvPr>
            <p:ph sz="quarter" idx="13"/>
          </p:nvPr>
        </p:nvSpPr>
        <p:spPr>
          <a:xfrm>
            <a:off x="457199" y="1556327"/>
            <a:ext cx="8406581" cy="773918"/>
          </a:xfrm>
        </p:spPr>
        <p:txBody>
          <a:bodyPr/>
          <a:lstStyle/>
          <a:p>
            <a:pPr marL="432" indent="0">
              <a:buNone/>
            </a:pPr>
            <a:r>
              <a:rPr lang="en-IN" sz="2400" dirty="0"/>
              <a:t>Write the three-letter abbreviation and name for the following </a:t>
            </a:r>
            <a:r>
              <a:rPr lang="en-IN" sz="2400" dirty="0" err="1"/>
              <a:t>tetrapeptide</a:t>
            </a:r>
            <a:r>
              <a:rPr lang="en-IN" sz="2400" dirty="0"/>
              <a:t>.</a:t>
            </a:r>
          </a:p>
        </p:txBody>
      </p:sp>
      <p:pic>
        <p:nvPicPr>
          <p:cNvPr id="6" name="Content Placeholder 5" descr="A Lewis structure. For long description in Notes pane, press F6."/>
          <p:cNvPicPr>
            <a:picLocks noGrp="1" noChangeAspect="1"/>
          </p:cNvPicPr>
          <p:nvPr>
            <p:ph sz="quarter" idx="14"/>
          </p:nvPr>
        </p:nvPicPr>
        <p:blipFill>
          <a:blip r:embed="rId3"/>
          <a:stretch>
            <a:fillRect/>
          </a:stretch>
        </p:blipFill>
        <p:spPr>
          <a:xfrm>
            <a:off x="646320" y="2684555"/>
            <a:ext cx="7084444" cy="3081968"/>
          </a:xfrm>
          <a:prstGeom prst="rect">
            <a:avLst/>
          </a:prstGeom>
        </p:spPr>
      </p:pic>
    </p:spTree>
    <p:extLst>
      <p:ext uri="{BB962C8B-B14F-4D97-AF65-F5344CB8AC3E}">
        <p14:creationId xmlns:p14="http://schemas.microsoft.com/office/powerpoint/2010/main" val="3727247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2</a:t>
            </a:r>
          </a:p>
        </p:txBody>
      </p:sp>
      <p:sp>
        <p:nvSpPr>
          <p:cNvPr id="5" name="Content Placeholder 4"/>
          <p:cNvSpPr>
            <a:spLocks noGrp="1"/>
          </p:cNvSpPr>
          <p:nvPr>
            <p:ph sz="quarter" idx="14"/>
          </p:nvPr>
        </p:nvSpPr>
        <p:spPr>
          <a:xfrm>
            <a:off x="457201" y="1558464"/>
            <a:ext cx="2684206" cy="462066"/>
          </a:xfrm>
        </p:spPr>
        <p:txBody>
          <a:bodyPr/>
          <a:lstStyle/>
          <a:p>
            <a:pPr marL="432" indent="0">
              <a:buNone/>
            </a:pPr>
            <a:r>
              <a:rPr lang="en-IN" sz="2400" b="1" dirty="0"/>
              <a:t>Ala-</a:t>
            </a:r>
            <a:r>
              <a:rPr lang="en-IN" sz="2400" b="1" dirty="0" err="1"/>
              <a:t>Leu</a:t>
            </a:r>
            <a:r>
              <a:rPr lang="en-IN" sz="2400" b="1" dirty="0"/>
              <a:t>-</a:t>
            </a:r>
            <a:r>
              <a:rPr lang="en-IN" sz="2400" b="1" dirty="0" err="1"/>
              <a:t>Cys</a:t>
            </a:r>
            <a:r>
              <a:rPr lang="en-IN" sz="2400" b="1" dirty="0"/>
              <a:t>-Met</a:t>
            </a:r>
          </a:p>
        </p:txBody>
      </p:sp>
      <p:sp>
        <p:nvSpPr>
          <p:cNvPr id="6" name="Content Placeholder 5"/>
          <p:cNvSpPr>
            <a:spLocks noGrp="1"/>
          </p:cNvSpPr>
          <p:nvPr>
            <p:ph sz="quarter" idx="15"/>
          </p:nvPr>
        </p:nvSpPr>
        <p:spPr>
          <a:xfrm>
            <a:off x="3569758" y="1555750"/>
            <a:ext cx="5120218" cy="427071"/>
          </a:xfrm>
        </p:spPr>
        <p:txBody>
          <a:bodyPr/>
          <a:lstStyle/>
          <a:p>
            <a:pPr marL="432" indent="0">
              <a:buNone/>
            </a:pPr>
            <a:r>
              <a:rPr lang="en-IN" sz="2400" b="1" dirty="0" err="1"/>
              <a:t>Alanylleucylcysteinylmethionine</a:t>
            </a:r>
            <a:endParaRPr lang="en-IN" sz="2400" b="1" dirty="0"/>
          </a:p>
        </p:txBody>
      </p:sp>
      <p:pic>
        <p:nvPicPr>
          <p:cNvPr id="2" name="Content Placeholder 1" descr="A Lewis structure. For long description in Notes pane, press F6."/>
          <p:cNvPicPr>
            <a:picLocks noGrp="1" noChangeAspect="1"/>
          </p:cNvPicPr>
          <p:nvPr>
            <p:ph sz="quarter" idx="16"/>
          </p:nvPr>
        </p:nvPicPr>
        <p:blipFill>
          <a:blip r:embed="rId3"/>
          <a:stretch>
            <a:fillRect/>
          </a:stretch>
        </p:blipFill>
        <p:spPr>
          <a:xfrm>
            <a:off x="866898" y="2642762"/>
            <a:ext cx="7413379" cy="3225064"/>
          </a:xfrm>
          <a:prstGeom prst="rect">
            <a:avLst/>
          </a:prstGeom>
        </p:spPr>
      </p:pic>
      <p:sp>
        <p:nvSpPr>
          <p:cNvPr id="8" name="Content Placeholder 7" hidden="1"/>
          <p:cNvSpPr>
            <a:spLocks noGrp="1"/>
          </p:cNvSpPr>
          <p:nvPr>
            <p:ph sz="quarter" idx="17"/>
          </p:nvPr>
        </p:nvSpPr>
        <p:spPr/>
        <p:txBody>
          <a:bodyPr/>
          <a:lstStyle/>
          <a:p>
            <a:endParaRPr lang="en-IN" dirty="0"/>
          </a:p>
        </p:txBody>
      </p:sp>
      <p:sp>
        <p:nvSpPr>
          <p:cNvPr id="9" name="Content Placeholder 8" hidden="1"/>
          <p:cNvSpPr>
            <a:spLocks noGrp="1"/>
          </p:cNvSpPr>
          <p:nvPr>
            <p:ph sz="quarter" idx="18"/>
          </p:nvPr>
        </p:nvSpPr>
        <p:spPr/>
        <p:txBody>
          <a:bodyPr/>
          <a:lstStyle/>
          <a:p>
            <a:endParaRPr lang="en-IN" dirty="0"/>
          </a:p>
        </p:txBody>
      </p:sp>
      <p:sp>
        <p:nvSpPr>
          <p:cNvPr id="10" name="Content Placeholder 9" hidden="1"/>
          <p:cNvSpPr>
            <a:spLocks noGrp="1"/>
          </p:cNvSpPr>
          <p:nvPr>
            <p:ph sz="quarter" idx="19"/>
          </p:nvPr>
        </p:nvSpPr>
        <p:spPr/>
        <p:txBody>
          <a:bodyPr/>
          <a:lstStyle/>
          <a:p>
            <a:endParaRPr lang="en-IN" dirty="0"/>
          </a:p>
        </p:txBody>
      </p:sp>
      <p:sp>
        <p:nvSpPr>
          <p:cNvPr id="11" name="Content Placeholder 10" hidden="1"/>
          <p:cNvSpPr>
            <a:spLocks noGrp="1"/>
          </p:cNvSpPr>
          <p:nvPr>
            <p:ph sz="quarter" idx="20"/>
          </p:nvPr>
        </p:nvSpPr>
        <p:spPr/>
        <p:txBody>
          <a:bodyPr/>
          <a:lstStyle/>
          <a:p>
            <a:endParaRPr lang="en-IN" dirty="0"/>
          </a:p>
        </p:txBody>
      </p:sp>
      <p:sp>
        <p:nvSpPr>
          <p:cNvPr id="12" name="Content Placeholder 11" hidden="1"/>
          <p:cNvSpPr>
            <a:spLocks noGrp="1"/>
          </p:cNvSpPr>
          <p:nvPr>
            <p:ph sz="quarter" idx="21"/>
          </p:nvPr>
        </p:nvSpPr>
        <p:spPr/>
        <p:txBody>
          <a:bodyPr/>
          <a:lstStyle/>
          <a:p>
            <a:endParaRPr lang="en-IN" dirty="0"/>
          </a:p>
        </p:txBody>
      </p:sp>
      <p:sp>
        <p:nvSpPr>
          <p:cNvPr id="13" name="Content Placeholder 12" hidden="1"/>
          <p:cNvSpPr>
            <a:spLocks noGrp="1"/>
          </p:cNvSpPr>
          <p:nvPr>
            <p:ph sz="quarter" idx="22"/>
          </p:nvPr>
        </p:nvSpPr>
        <p:spPr/>
        <p:txBody>
          <a:bodyPr/>
          <a:lstStyle/>
          <a:p>
            <a:endParaRPr lang="en-IN" dirty="0"/>
          </a:p>
        </p:txBody>
      </p:sp>
      <p:sp>
        <p:nvSpPr>
          <p:cNvPr id="14" name="Content Placeholder 13" hidden="1"/>
          <p:cNvSpPr>
            <a:spLocks noGrp="1"/>
          </p:cNvSpPr>
          <p:nvPr>
            <p:ph sz="quarter" idx="23"/>
          </p:nvPr>
        </p:nvSpPr>
        <p:spPr/>
        <p:txBody>
          <a:bodyPr/>
          <a:lstStyle/>
          <a:p>
            <a:endParaRPr lang="en-IN" dirty="0"/>
          </a:p>
        </p:txBody>
      </p:sp>
    </p:spTree>
    <p:extLst>
      <p:ext uri="{BB962C8B-B14F-4D97-AF65-F5344CB8AC3E}">
        <p14:creationId xmlns:p14="http://schemas.microsoft.com/office/powerpoint/2010/main" val="766390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Essential Amino Acids </a:t>
            </a:r>
            <a:r>
              <a:rPr lang="en-IN" sz="2000" b="0" dirty="0"/>
              <a:t>(1 of 2)</a:t>
            </a:r>
          </a:p>
        </p:txBody>
      </p:sp>
      <p:sp>
        <p:nvSpPr>
          <p:cNvPr id="5" name="Content Placeholder 4"/>
          <p:cNvSpPr>
            <a:spLocks noGrp="1"/>
          </p:cNvSpPr>
          <p:nvPr>
            <p:ph sz="quarter" idx="14"/>
          </p:nvPr>
        </p:nvSpPr>
        <p:spPr>
          <a:xfrm>
            <a:off x="457199" y="1558464"/>
            <a:ext cx="8229601" cy="1901912"/>
          </a:xfrm>
        </p:spPr>
        <p:txBody>
          <a:bodyPr/>
          <a:lstStyle/>
          <a:p>
            <a:pPr marL="432" indent="0">
              <a:buNone/>
            </a:pPr>
            <a:r>
              <a:rPr lang="en-IN" sz="2400" dirty="0"/>
              <a:t>Of the 20 amino acids used to build the proteins in the body,</a:t>
            </a:r>
          </a:p>
          <a:p>
            <a:r>
              <a:rPr lang="en-IN" sz="2400" dirty="0"/>
              <a:t>only 11 can be synthesized in the body</a:t>
            </a:r>
          </a:p>
          <a:p>
            <a:r>
              <a:rPr lang="en-IN" sz="2400" dirty="0"/>
              <a:t>the other 9 amino acids are essential amino acids that must be obtained from the proteins in the diet</a:t>
            </a:r>
          </a:p>
        </p:txBody>
      </p:sp>
      <p:sp>
        <p:nvSpPr>
          <p:cNvPr id="6" name="Content Placeholder 5"/>
          <p:cNvSpPr>
            <a:spLocks noGrp="1"/>
          </p:cNvSpPr>
          <p:nvPr>
            <p:ph sz="quarter" idx="15"/>
          </p:nvPr>
        </p:nvSpPr>
        <p:spPr>
          <a:xfrm>
            <a:off x="454672" y="3569351"/>
            <a:ext cx="8232128" cy="410358"/>
          </a:xfrm>
        </p:spPr>
        <p:txBody>
          <a:bodyPr/>
          <a:lstStyle/>
          <a:p>
            <a:pPr marL="432" indent="0">
              <a:buNone/>
            </a:pPr>
            <a:r>
              <a:rPr lang="en-IN" sz="2400" b="1" dirty="0"/>
              <a:t>Table 16.3 </a:t>
            </a:r>
            <a:r>
              <a:rPr lang="en-IN" sz="2400" dirty="0"/>
              <a:t>Essential Amino Acids for Adults</a:t>
            </a:r>
          </a:p>
        </p:txBody>
      </p:sp>
      <p:graphicFrame>
        <p:nvGraphicFramePr>
          <p:cNvPr id="2" name="Content Placeholder 1"/>
          <p:cNvGraphicFramePr>
            <a:graphicFrameLocks noGrp="1"/>
          </p:cNvGraphicFramePr>
          <p:nvPr>
            <p:ph sz="quarter" idx="16"/>
            <p:extLst/>
          </p:nvPr>
        </p:nvGraphicFramePr>
        <p:xfrm>
          <a:off x="454025" y="4125913"/>
          <a:ext cx="8235950" cy="1854200"/>
        </p:xfrm>
        <a:graphic>
          <a:graphicData uri="http://schemas.openxmlformats.org/drawingml/2006/table">
            <a:tbl>
              <a:tblPr bandRow="1">
                <a:tableStyleId>{2D5ABB26-0587-4C30-8999-92F81FD0307C}</a:tableStyleId>
              </a:tblPr>
              <a:tblGrid>
                <a:gridCol w="4117975">
                  <a:extLst>
                    <a:ext uri="{9D8B030D-6E8A-4147-A177-3AD203B41FA5}">
                      <a16:colId xmlns:a16="http://schemas.microsoft.com/office/drawing/2014/main" val="2966809033"/>
                    </a:ext>
                  </a:extLst>
                </a:gridCol>
                <a:gridCol w="4117975">
                  <a:extLst>
                    <a:ext uri="{9D8B030D-6E8A-4147-A177-3AD203B41FA5}">
                      <a16:colId xmlns:a16="http://schemas.microsoft.com/office/drawing/2014/main" val="3276022899"/>
                    </a:ext>
                  </a:extLst>
                </a:gridCol>
              </a:tblGrid>
              <a:tr h="370840">
                <a:tc>
                  <a:txBody>
                    <a:bodyPr/>
                    <a:lstStyle/>
                    <a:p>
                      <a:r>
                        <a:rPr lang="en-US" sz="1800" dirty="0">
                          <a:solidFill>
                            <a:schemeClr val="tx1"/>
                          </a:solidFill>
                        </a:rPr>
                        <a:t>Histidine (H</a:t>
                      </a:r>
                      <a:r>
                        <a:rPr lang="en-US" sz="100" dirty="0">
                          <a:solidFill>
                            <a:schemeClr val="tx1"/>
                          </a:solidFill>
                        </a:rPr>
                        <a:t> </a:t>
                      </a:r>
                      <a:r>
                        <a:rPr lang="en-US" sz="1800" dirty="0" err="1">
                          <a:solidFill>
                            <a:schemeClr val="tx1"/>
                          </a:solidFill>
                        </a:rPr>
                        <a:t>i</a:t>
                      </a:r>
                      <a:r>
                        <a:rPr lang="en-US" sz="100" dirty="0">
                          <a:solidFill>
                            <a:schemeClr val="tx1"/>
                          </a:solidFill>
                        </a:rPr>
                        <a:t> </a:t>
                      </a:r>
                      <a:r>
                        <a:rPr lang="en-US" sz="1800" dirty="0">
                          <a:solidFill>
                            <a:schemeClr val="tx1"/>
                          </a:solidFill>
                        </a:rPr>
                        <a:t>s,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Phenylalanine (P</a:t>
                      </a:r>
                      <a:r>
                        <a:rPr lang="en-US" sz="100" dirty="0">
                          <a:solidFill>
                            <a:schemeClr val="tx1"/>
                          </a:solidFill>
                        </a:rPr>
                        <a:t> </a:t>
                      </a:r>
                      <a:r>
                        <a:rPr lang="en-US" sz="1800" dirty="0">
                          <a:solidFill>
                            <a:schemeClr val="tx1"/>
                          </a:solidFill>
                        </a:rPr>
                        <a:t>h</a:t>
                      </a:r>
                      <a:r>
                        <a:rPr lang="en-US" sz="100" dirty="0">
                          <a:solidFill>
                            <a:schemeClr val="tx1"/>
                          </a:solidFill>
                        </a:rPr>
                        <a:t> </a:t>
                      </a:r>
                      <a:r>
                        <a:rPr lang="en-US" sz="1800" dirty="0">
                          <a:solidFill>
                            <a:schemeClr val="tx1"/>
                          </a:solidFill>
                        </a:rPr>
                        <a:t>e,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1279617"/>
                  </a:ext>
                </a:extLst>
              </a:tr>
              <a:tr h="370840">
                <a:tc>
                  <a:txBody>
                    <a:bodyPr/>
                    <a:lstStyle/>
                    <a:p>
                      <a:r>
                        <a:rPr lang="en-US" sz="1800" dirty="0">
                          <a:solidFill>
                            <a:schemeClr val="tx1"/>
                          </a:solidFill>
                        </a:rPr>
                        <a:t>Isoleucine (I</a:t>
                      </a:r>
                      <a:r>
                        <a:rPr lang="en-US" sz="100" dirty="0">
                          <a:solidFill>
                            <a:schemeClr val="tx1"/>
                          </a:solidFill>
                        </a:rPr>
                        <a:t> </a:t>
                      </a:r>
                      <a:r>
                        <a:rPr lang="en-US" sz="1800" dirty="0">
                          <a:solidFill>
                            <a:schemeClr val="tx1"/>
                          </a:solidFill>
                        </a:rPr>
                        <a:t>l</a:t>
                      </a:r>
                      <a:r>
                        <a:rPr lang="en-US" sz="100" dirty="0">
                          <a:solidFill>
                            <a:schemeClr val="tx1"/>
                          </a:solidFill>
                        </a:rPr>
                        <a:t> </a:t>
                      </a:r>
                      <a:r>
                        <a:rPr lang="en-US" sz="1800" dirty="0">
                          <a:solidFill>
                            <a:schemeClr val="tx1"/>
                          </a:solidFill>
                        </a:rPr>
                        <a:t>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Threonine (T</a:t>
                      </a:r>
                      <a:r>
                        <a:rPr lang="en-US" sz="100" dirty="0">
                          <a:solidFill>
                            <a:schemeClr val="tx1"/>
                          </a:solidFill>
                        </a:rPr>
                        <a:t> </a:t>
                      </a:r>
                      <a:r>
                        <a:rPr lang="en-US" sz="1800" dirty="0">
                          <a:solidFill>
                            <a:schemeClr val="tx1"/>
                          </a:solidFill>
                        </a:rPr>
                        <a:t>h</a:t>
                      </a:r>
                      <a:r>
                        <a:rPr lang="en-US" sz="100" dirty="0">
                          <a:solidFill>
                            <a:schemeClr val="tx1"/>
                          </a:solidFill>
                        </a:rPr>
                        <a:t> </a:t>
                      </a:r>
                      <a:r>
                        <a:rPr lang="en-US" sz="1800" dirty="0">
                          <a:solidFill>
                            <a:schemeClr val="tx1"/>
                          </a:solidFill>
                        </a:rPr>
                        <a:t>r, 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665062"/>
                  </a:ext>
                </a:extLst>
              </a:tr>
              <a:tr h="370840">
                <a:tc>
                  <a:txBody>
                    <a:bodyPr/>
                    <a:lstStyle/>
                    <a:p>
                      <a:r>
                        <a:rPr lang="en-US" sz="1800" dirty="0">
                          <a:solidFill>
                            <a:schemeClr val="tx1"/>
                          </a:solidFill>
                        </a:rPr>
                        <a:t>Leucine (L</a:t>
                      </a:r>
                      <a:r>
                        <a:rPr lang="en-US" sz="100" dirty="0">
                          <a:solidFill>
                            <a:schemeClr val="tx1"/>
                          </a:solidFill>
                        </a:rPr>
                        <a:t> </a:t>
                      </a:r>
                      <a:r>
                        <a:rPr lang="en-US" sz="1800" dirty="0">
                          <a:solidFill>
                            <a:schemeClr val="tx1"/>
                          </a:solidFill>
                        </a:rPr>
                        <a:t>e</a:t>
                      </a:r>
                      <a:r>
                        <a:rPr lang="en-US" sz="100" dirty="0">
                          <a:solidFill>
                            <a:schemeClr val="tx1"/>
                          </a:solidFill>
                        </a:rPr>
                        <a:t> </a:t>
                      </a:r>
                      <a:r>
                        <a:rPr lang="en-US" sz="1800" dirty="0">
                          <a:solidFill>
                            <a:schemeClr val="tx1"/>
                          </a:solidFill>
                        </a:rPr>
                        <a:t>u,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Tryptophan (T</a:t>
                      </a:r>
                      <a:r>
                        <a:rPr lang="en-US" sz="100" dirty="0">
                          <a:solidFill>
                            <a:schemeClr val="tx1"/>
                          </a:solidFill>
                        </a:rPr>
                        <a:t> </a:t>
                      </a:r>
                      <a:r>
                        <a:rPr lang="en-US" sz="1800" dirty="0">
                          <a:solidFill>
                            <a:schemeClr val="tx1"/>
                          </a:solidFill>
                        </a:rPr>
                        <a:t>r</a:t>
                      </a:r>
                      <a:r>
                        <a:rPr lang="en-US" sz="100" dirty="0">
                          <a:solidFill>
                            <a:schemeClr val="tx1"/>
                          </a:solidFill>
                        </a:rPr>
                        <a:t> </a:t>
                      </a:r>
                      <a:r>
                        <a:rPr lang="en-US" sz="1800" dirty="0">
                          <a:solidFill>
                            <a:schemeClr val="tx1"/>
                          </a:solidFill>
                        </a:rPr>
                        <a:t>p, 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529034"/>
                  </a:ext>
                </a:extLst>
              </a:tr>
              <a:tr h="370840">
                <a:tc>
                  <a:txBody>
                    <a:bodyPr/>
                    <a:lstStyle/>
                    <a:p>
                      <a:r>
                        <a:rPr lang="en-US" sz="1800" dirty="0">
                          <a:solidFill>
                            <a:schemeClr val="tx1"/>
                          </a:solidFill>
                        </a:rPr>
                        <a:t>Lysine (L</a:t>
                      </a:r>
                      <a:r>
                        <a:rPr lang="en-US" sz="100" dirty="0">
                          <a:solidFill>
                            <a:schemeClr val="tx1"/>
                          </a:solidFill>
                        </a:rPr>
                        <a:t> </a:t>
                      </a:r>
                      <a:r>
                        <a:rPr lang="en-US" sz="1800" dirty="0">
                          <a:solidFill>
                            <a:schemeClr val="tx1"/>
                          </a:solidFill>
                        </a:rPr>
                        <a:t>y</a:t>
                      </a:r>
                      <a:r>
                        <a:rPr lang="en-US" sz="100" dirty="0">
                          <a:solidFill>
                            <a:schemeClr val="tx1"/>
                          </a:solidFill>
                        </a:rPr>
                        <a:t> </a:t>
                      </a:r>
                      <a:r>
                        <a:rPr lang="en-US" sz="1800" dirty="0">
                          <a:solidFill>
                            <a:schemeClr val="tx1"/>
                          </a:solidFill>
                        </a:rPr>
                        <a:t>s,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Valine (V</a:t>
                      </a:r>
                      <a:r>
                        <a:rPr lang="en-US" sz="100" dirty="0">
                          <a:solidFill>
                            <a:schemeClr val="tx1"/>
                          </a:solidFill>
                        </a:rPr>
                        <a:t> </a:t>
                      </a:r>
                      <a:r>
                        <a:rPr lang="en-US" sz="1800" dirty="0">
                          <a:solidFill>
                            <a:schemeClr val="tx1"/>
                          </a:solidFill>
                        </a:rPr>
                        <a:t>a</a:t>
                      </a:r>
                      <a:r>
                        <a:rPr lang="en-US" sz="100" dirty="0">
                          <a:solidFill>
                            <a:schemeClr val="tx1"/>
                          </a:solidFill>
                        </a:rPr>
                        <a:t> </a:t>
                      </a:r>
                      <a:r>
                        <a:rPr lang="en-US" sz="1800" dirty="0">
                          <a:solidFill>
                            <a:schemeClr val="tx1"/>
                          </a:solidFill>
                        </a:rPr>
                        <a:t>l, 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1729822"/>
                  </a:ext>
                </a:extLst>
              </a:tr>
              <a:tr h="370840">
                <a:tc>
                  <a:txBody>
                    <a:bodyPr/>
                    <a:lstStyle/>
                    <a:p>
                      <a:r>
                        <a:rPr lang="en-US" sz="1800" dirty="0">
                          <a:solidFill>
                            <a:schemeClr val="tx1"/>
                          </a:solidFill>
                        </a:rPr>
                        <a:t>Methionine (M</a:t>
                      </a:r>
                      <a:r>
                        <a:rPr lang="en-US" sz="100" dirty="0">
                          <a:solidFill>
                            <a:schemeClr val="tx1"/>
                          </a:solidFill>
                        </a:rPr>
                        <a:t> </a:t>
                      </a:r>
                      <a:r>
                        <a:rPr lang="en-US" sz="1800" dirty="0">
                          <a:solidFill>
                            <a:schemeClr val="tx1"/>
                          </a:solidFill>
                        </a:rPr>
                        <a:t>e</a:t>
                      </a:r>
                      <a:r>
                        <a:rPr lang="en-US" sz="100" dirty="0">
                          <a:solidFill>
                            <a:schemeClr val="tx1"/>
                          </a:solidFill>
                        </a:rPr>
                        <a:t> </a:t>
                      </a:r>
                      <a:r>
                        <a:rPr lang="en-US" sz="1800" dirty="0">
                          <a:solidFill>
                            <a:schemeClr val="tx1"/>
                          </a:solidFill>
                        </a:rPr>
                        <a:t>t,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9695126"/>
                  </a:ext>
                </a:extLst>
              </a:tr>
            </a:tbl>
          </a:graphicData>
        </a:graphic>
      </p:graphicFrame>
    </p:spTree>
    <p:extLst>
      <p:ext uri="{BB962C8B-B14F-4D97-AF65-F5344CB8AC3E}">
        <p14:creationId xmlns:p14="http://schemas.microsoft.com/office/powerpoint/2010/main" val="3373458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Essential Amino Acids </a:t>
            </a:r>
            <a:r>
              <a:rPr lang="en-IN" sz="2000" b="0" dirty="0"/>
              <a:t>(2 of 2)</a:t>
            </a:r>
          </a:p>
        </p:txBody>
      </p:sp>
      <p:sp>
        <p:nvSpPr>
          <p:cNvPr id="5" name="Content Placeholder 4"/>
          <p:cNvSpPr>
            <a:spLocks noGrp="1"/>
          </p:cNvSpPr>
          <p:nvPr>
            <p:ph sz="quarter" idx="13"/>
          </p:nvPr>
        </p:nvSpPr>
        <p:spPr>
          <a:xfrm>
            <a:off x="457200" y="1556326"/>
            <a:ext cx="3849329" cy="3885989"/>
          </a:xfrm>
        </p:spPr>
        <p:txBody>
          <a:bodyPr/>
          <a:lstStyle/>
          <a:p>
            <a:pPr marL="432" indent="0">
              <a:buNone/>
            </a:pPr>
            <a:r>
              <a:rPr lang="en-IN" sz="2400" dirty="0"/>
              <a:t>Complete proteins such as eggs, milk, meat, and fish contain all of the essential amino acids.</a:t>
            </a:r>
          </a:p>
          <a:p>
            <a:pPr marL="432" indent="0">
              <a:buNone/>
            </a:pPr>
            <a:r>
              <a:rPr lang="en-IN" sz="2400" dirty="0"/>
              <a:t>Incomplete proteins from plants such as grains, beans, and nuts are deficient in one or more essential amino acids.</a:t>
            </a:r>
          </a:p>
        </p:txBody>
      </p:sp>
      <p:pic>
        <p:nvPicPr>
          <p:cNvPr id="7" name="Content Placeholder 6" descr="A plate holds fish, eggs, meat, nuts, and corn. A glass beside the plate holds milk."/>
          <p:cNvPicPr>
            <a:picLocks noGrp="1" noChangeAspect="1"/>
          </p:cNvPicPr>
          <p:nvPr>
            <p:ph sz="quarter" idx="14"/>
          </p:nvPr>
        </p:nvPicPr>
        <p:blipFill>
          <a:blip r:embed="rId2"/>
          <a:stretch>
            <a:fillRect/>
          </a:stretch>
        </p:blipFill>
        <p:spPr>
          <a:xfrm>
            <a:off x="4675557" y="1983907"/>
            <a:ext cx="4247054" cy="3458408"/>
          </a:xfrm>
          <a:prstGeom prst="rect">
            <a:avLst/>
          </a:prstGeom>
        </p:spPr>
      </p:pic>
    </p:spTree>
    <p:extLst>
      <p:ext uri="{BB962C8B-B14F-4D97-AF65-F5344CB8AC3E}">
        <p14:creationId xmlns:p14="http://schemas.microsoft.com/office/powerpoint/2010/main" val="2750621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Primary Structure of Proteins</a:t>
            </a:r>
          </a:p>
        </p:txBody>
      </p:sp>
      <p:sp>
        <p:nvSpPr>
          <p:cNvPr id="5" name="Content Placeholder 4"/>
          <p:cNvSpPr>
            <a:spLocks noGrp="1"/>
          </p:cNvSpPr>
          <p:nvPr>
            <p:ph sz="quarter" idx="14"/>
          </p:nvPr>
        </p:nvSpPr>
        <p:spPr>
          <a:xfrm>
            <a:off x="457199" y="1558463"/>
            <a:ext cx="8509819" cy="1696385"/>
          </a:xfrm>
        </p:spPr>
        <p:txBody>
          <a:bodyPr/>
          <a:lstStyle/>
          <a:p>
            <a:pPr marL="432" indent="0">
              <a:buNone/>
            </a:pPr>
            <a:r>
              <a:rPr lang="en-IN" sz="2400" dirty="0"/>
              <a:t>A protein is a polypeptide of 50 or more amino acids that has biological activity.</a:t>
            </a:r>
          </a:p>
          <a:p>
            <a:pPr marL="432" indent="0">
              <a:buNone/>
            </a:pPr>
            <a:r>
              <a:rPr lang="en-IN" sz="2400" dirty="0"/>
              <a:t>The </a:t>
            </a:r>
            <a:r>
              <a:rPr lang="en-IN" sz="2400" b="1" dirty="0"/>
              <a:t>primary structure </a:t>
            </a:r>
            <a:r>
              <a:rPr lang="en-IN" sz="2400" dirty="0"/>
              <a:t>of a protein is the particular sequence of amino acids held together by peptide bonds.</a:t>
            </a:r>
          </a:p>
        </p:txBody>
      </p:sp>
      <p:pic>
        <p:nvPicPr>
          <p:cNvPr id="2" name="Content Placeholder 1" descr="N H 2 plus, single bond, C H, single bond, C, single bond, N, single bond, C H, single bond, C, single bond, N, single bond, C H, single bond, C, single bond, N, single bond, C H, single bond, C, single bond, O minus. For long description in Notes pane, press F6."/>
          <p:cNvPicPr>
            <a:picLocks noGrp="1" noChangeAspect="1"/>
          </p:cNvPicPr>
          <p:nvPr>
            <p:ph sz="quarter" idx="15"/>
          </p:nvPr>
        </p:nvPicPr>
        <p:blipFill>
          <a:blip r:embed="rId3"/>
          <a:stretch>
            <a:fillRect/>
          </a:stretch>
        </p:blipFill>
        <p:spPr>
          <a:xfrm>
            <a:off x="1744389" y="3568773"/>
            <a:ext cx="5655221" cy="2192193"/>
          </a:xfrm>
          <a:prstGeom prst="rect">
            <a:avLst/>
          </a:prstGeom>
        </p:spPr>
      </p:pic>
      <p:sp>
        <p:nvSpPr>
          <p:cNvPr id="7" name="Content Placeholder 6"/>
          <p:cNvSpPr>
            <a:spLocks noGrp="1"/>
          </p:cNvSpPr>
          <p:nvPr>
            <p:ph sz="quarter" idx="16"/>
          </p:nvPr>
        </p:nvSpPr>
        <p:spPr>
          <a:xfrm>
            <a:off x="1744389" y="6038626"/>
            <a:ext cx="2857108" cy="421166"/>
          </a:xfrm>
        </p:spPr>
        <p:txBody>
          <a:bodyPr/>
          <a:lstStyle/>
          <a:p>
            <a:pPr marL="432" indent="0">
              <a:buNone/>
            </a:pPr>
            <a:r>
              <a:rPr lang="en-IN" sz="2400" dirty="0"/>
              <a:t>Ala–</a:t>
            </a:r>
            <a:r>
              <a:rPr lang="en-IN" sz="2400" dirty="0" err="1"/>
              <a:t>Leu</a:t>
            </a:r>
            <a:r>
              <a:rPr lang="en-IN" sz="2400" dirty="0"/>
              <a:t>–</a:t>
            </a:r>
            <a:r>
              <a:rPr lang="en-IN" sz="2400" dirty="0" err="1"/>
              <a:t>Cys</a:t>
            </a:r>
            <a:r>
              <a:rPr lang="en-IN" sz="2400" dirty="0"/>
              <a:t>–Met</a:t>
            </a:r>
          </a:p>
        </p:txBody>
      </p:sp>
    </p:spTree>
    <p:extLst>
      <p:ext uri="{BB962C8B-B14F-4D97-AF65-F5344CB8AC3E}">
        <p14:creationId xmlns:p14="http://schemas.microsoft.com/office/powerpoint/2010/main" val="184688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16.1 Proteins and Amino Acids</a:t>
            </a:r>
          </a:p>
        </p:txBody>
      </p:sp>
      <p:sp>
        <p:nvSpPr>
          <p:cNvPr id="5" name="Content Placeholder 4"/>
          <p:cNvSpPr>
            <a:spLocks noGrp="1"/>
          </p:cNvSpPr>
          <p:nvPr>
            <p:ph sz="quarter" idx="14"/>
          </p:nvPr>
        </p:nvSpPr>
        <p:spPr>
          <a:xfrm>
            <a:off x="457200" y="1558463"/>
            <a:ext cx="4719484" cy="2128634"/>
          </a:xfrm>
        </p:spPr>
        <p:txBody>
          <a:bodyPr/>
          <a:lstStyle/>
          <a:p>
            <a:pPr marL="432" indent="0">
              <a:buNone/>
            </a:pPr>
            <a:r>
              <a:rPr lang="en-IN" sz="2400" dirty="0"/>
              <a:t>Proteins are one of the most prevalent types of molecules in living organisms.</a:t>
            </a:r>
          </a:p>
          <a:p>
            <a:pPr marL="432" indent="0">
              <a:buNone/>
            </a:pPr>
            <a:r>
              <a:rPr lang="en-IN" sz="2400" dirty="0"/>
              <a:t>The horns of animals are made of proteins.</a:t>
            </a:r>
          </a:p>
        </p:txBody>
      </p:sp>
      <p:pic>
        <p:nvPicPr>
          <p:cNvPr id="15" name="Content Placeholder 14" descr="Long horned cattle in a field."/>
          <p:cNvPicPr>
            <a:picLocks noGrp="1" noChangeAspect="1"/>
          </p:cNvPicPr>
          <p:nvPr>
            <p:ph sz="quarter" idx="15"/>
          </p:nvPr>
        </p:nvPicPr>
        <p:blipFill>
          <a:blip r:embed="rId2"/>
          <a:stretch>
            <a:fillRect/>
          </a:stretch>
        </p:blipFill>
        <p:spPr>
          <a:xfrm>
            <a:off x="5331587" y="1646403"/>
            <a:ext cx="3658381" cy="2455257"/>
          </a:xfrm>
          <a:prstGeom prst="rect">
            <a:avLst/>
          </a:prstGeom>
        </p:spPr>
      </p:pic>
      <p:sp>
        <p:nvSpPr>
          <p:cNvPr id="7" name="Content Placeholder 6"/>
          <p:cNvSpPr>
            <a:spLocks noGrp="1"/>
          </p:cNvSpPr>
          <p:nvPr>
            <p:ph sz="quarter" idx="16"/>
          </p:nvPr>
        </p:nvSpPr>
        <p:spPr>
          <a:xfrm>
            <a:off x="457200" y="4659127"/>
            <a:ext cx="8229600" cy="1210732"/>
          </a:xfrm>
        </p:spPr>
        <p:txBody>
          <a:bodyPr/>
          <a:lstStyle/>
          <a:p>
            <a:pPr marL="432" indent="0">
              <a:buNone/>
            </a:pPr>
            <a:r>
              <a:rPr lang="en-IN" sz="2400" b="1" dirty="0"/>
              <a:t>Learning Goal </a:t>
            </a:r>
            <a:r>
              <a:rPr lang="en-IN" sz="2400" dirty="0"/>
              <a:t>Classify proteins by their functions. Give the name and abbreviations for an amino acid and draw its structure at physiological p</a:t>
            </a:r>
            <a:r>
              <a:rPr lang="en-IN" sz="100" dirty="0"/>
              <a:t> </a:t>
            </a:r>
            <a:r>
              <a:rPr lang="en-IN" sz="2400" dirty="0"/>
              <a:t>H.</a:t>
            </a:r>
          </a:p>
        </p:txBody>
      </p:sp>
    </p:spTree>
    <p:extLst>
      <p:ext uri="{BB962C8B-B14F-4D97-AF65-F5344CB8AC3E}">
        <p14:creationId xmlns:p14="http://schemas.microsoft.com/office/powerpoint/2010/main" val="189517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Primary Structure</a:t>
            </a:r>
          </a:p>
        </p:txBody>
      </p:sp>
      <p:sp>
        <p:nvSpPr>
          <p:cNvPr id="5" name="Content Placeholder 4"/>
          <p:cNvSpPr>
            <a:spLocks noGrp="1"/>
          </p:cNvSpPr>
          <p:nvPr>
            <p:ph sz="quarter" idx="13"/>
          </p:nvPr>
        </p:nvSpPr>
        <p:spPr>
          <a:xfrm>
            <a:off x="457199" y="1556327"/>
            <a:ext cx="8406581" cy="2128167"/>
          </a:xfrm>
        </p:spPr>
        <p:txBody>
          <a:bodyPr/>
          <a:lstStyle/>
          <a:p>
            <a:pPr marL="432" indent="0">
              <a:buNone/>
            </a:pPr>
            <a:r>
              <a:rPr lang="en-IN" sz="2400" dirty="0"/>
              <a:t>A thyroid hormone that stimulates the release of thyroxin is a tripeptide with the amino acid sequence </a:t>
            </a:r>
            <a:r>
              <a:rPr lang="en-IN" sz="2400" dirty="0" err="1"/>
              <a:t>Glu</a:t>
            </a:r>
            <a:r>
              <a:rPr lang="en-IN" sz="2400" dirty="0"/>
              <a:t>–His–Pro.</a:t>
            </a:r>
          </a:p>
          <a:p>
            <a:pPr marL="432" indent="0">
              <a:buNone/>
            </a:pPr>
            <a:r>
              <a:rPr lang="en-IN" sz="2400" dirty="0"/>
              <a:t>Although other amino acid sequences of these three amino acids are possible, only the specific sequence or primary structure of </a:t>
            </a:r>
            <a:r>
              <a:rPr lang="en-IN" sz="2400" dirty="0" err="1"/>
              <a:t>Glu</a:t>
            </a:r>
            <a:r>
              <a:rPr lang="en-IN" sz="2400" dirty="0"/>
              <a:t>−His−Pro produces hormonal activity.</a:t>
            </a:r>
          </a:p>
        </p:txBody>
      </p:sp>
      <p:pic>
        <p:nvPicPr>
          <p:cNvPr id="7" name="Content Placeholder 6" descr="The backbone of the structure is a horizontal chain as follows. For long description in Notes pane, press F6.&#10;"/>
          <p:cNvPicPr>
            <a:picLocks noGrp="1" noChangeAspect="1"/>
          </p:cNvPicPr>
          <p:nvPr>
            <p:ph sz="quarter" idx="14"/>
          </p:nvPr>
        </p:nvPicPr>
        <p:blipFill>
          <a:blip r:embed="rId3"/>
          <a:stretch>
            <a:fillRect/>
          </a:stretch>
        </p:blipFill>
        <p:spPr>
          <a:xfrm>
            <a:off x="2185952" y="3971925"/>
            <a:ext cx="4772096" cy="2105025"/>
          </a:xfrm>
          <a:prstGeom prst="rect">
            <a:avLst/>
          </a:prstGeom>
        </p:spPr>
      </p:pic>
    </p:spTree>
    <p:extLst>
      <p:ext uri="{BB962C8B-B14F-4D97-AF65-F5344CB8AC3E}">
        <p14:creationId xmlns:p14="http://schemas.microsoft.com/office/powerpoint/2010/main" val="1647267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Primary Structure of Insulin</a:t>
            </a:r>
          </a:p>
        </p:txBody>
      </p:sp>
      <p:sp>
        <p:nvSpPr>
          <p:cNvPr id="4" name="Content Placeholder 3"/>
          <p:cNvSpPr>
            <a:spLocks noGrp="1"/>
          </p:cNvSpPr>
          <p:nvPr>
            <p:ph sz="quarter" idx="13"/>
          </p:nvPr>
        </p:nvSpPr>
        <p:spPr>
          <a:xfrm>
            <a:off x="457200" y="1556326"/>
            <a:ext cx="3819832" cy="4298783"/>
          </a:xfrm>
        </p:spPr>
        <p:txBody>
          <a:bodyPr/>
          <a:lstStyle/>
          <a:p>
            <a:pPr marL="432" indent="0">
              <a:buNone/>
            </a:pPr>
            <a:r>
              <a:rPr lang="en-IN" sz="2400" b="1" dirty="0"/>
              <a:t>Insulin</a:t>
            </a:r>
          </a:p>
          <a:p>
            <a:r>
              <a:rPr lang="en-IN" sz="2400" dirty="0"/>
              <a:t>was the first protein to have its primary structure determined</a:t>
            </a:r>
          </a:p>
          <a:p>
            <a:r>
              <a:rPr lang="en-IN" sz="2400" dirty="0"/>
              <a:t>has a primary structure of two polypeptide chains linked by </a:t>
            </a:r>
            <a:r>
              <a:rPr lang="en-IN" sz="2400" dirty="0" err="1"/>
              <a:t>disulfide</a:t>
            </a:r>
            <a:r>
              <a:rPr lang="en-IN" sz="2400" dirty="0"/>
              <a:t> bonds</a:t>
            </a:r>
          </a:p>
          <a:p>
            <a:r>
              <a:rPr lang="en-IN" sz="2400" dirty="0"/>
              <a:t>has a chain A with 21 amino acids and a chain B with 30 amino acids</a:t>
            </a:r>
          </a:p>
        </p:txBody>
      </p:sp>
      <p:pic>
        <p:nvPicPr>
          <p:cNvPr id="6" name="Content Placeholder 5" descr="The C terminus A chain has an internal disulfide bond between the sixth and eleventh amino acids. For long description in Notes pane, press F6.&#10;"/>
          <p:cNvPicPr>
            <a:picLocks noGrp="1" noChangeAspect="1"/>
          </p:cNvPicPr>
          <p:nvPr>
            <p:ph sz="quarter" idx="14"/>
          </p:nvPr>
        </p:nvPicPr>
        <p:blipFill>
          <a:blip r:embed="rId3"/>
          <a:stretch>
            <a:fillRect/>
          </a:stretch>
        </p:blipFill>
        <p:spPr>
          <a:xfrm>
            <a:off x="6237268" y="1606358"/>
            <a:ext cx="1182727" cy="4419983"/>
          </a:xfrm>
          <a:prstGeom prst="rect">
            <a:avLst/>
          </a:prstGeom>
        </p:spPr>
      </p:pic>
    </p:spTree>
    <p:extLst>
      <p:ext uri="{BB962C8B-B14F-4D97-AF65-F5344CB8AC3E}">
        <p14:creationId xmlns:p14="http://schemas.microsoft.com/office/powerpoint/2010/main" val="2514595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3</a:t>
            </a:r>
          </a:p>
        </p:txBody>
      </p:sp>
      <p:sp>
        <p:nvSpPr>
          <p:cNvPr id="5" name="Content Placeholder 4"/>
          <p:cNvSpPr>
            <a:spLocks noGrp="1"/>
          </p:cNvSpPr>
          <p:nvPr>
            <p:ph sz="quarter" idx="14"/>
          </p:nvPr>
        </p:nvSpPr>
        <p:spPr>
          <a:xfrm>
            <a:off x="457201" y="1558462"/>
            <a:ext cx="3347883" cy="1125743"/>
          </a:xfrm>
        </p:spPr>
        <p:txBody>
          <a:bodyPr/>
          <a:lstStyle/>
          <a:p>
            <a:pPr marL="432" indent="0">
              <a:buNone/>
            </a:pPr>
            <a:r>
              <a:rPr lang="en-IN" sz="2400" dirty="0"/>
              <a:t>Answer the questions for the tripeptide that is shown below:</a:t>
            </a:r>
          </a:p>
        </p:txBody>
      </p:sp>
      <p:pic>
        <p:nvPicPr>
          <p:cNvPr id="2" name="Content Placeholder 1" descr="N H 2 plus, single bond, C H, single bond, C, single bond, N, single bond, C H, single bond, C, single bond, N, single bond, C H, single bond, C, single bond, O minus. For long description in Notes pane, press F6."/>
          <p:cNvPicPr>
            <a:picLocks noGrp="1" noChangeAspect="1"/>
          </p:cNvPicPr>
          <p:nvPr>
            <p:ph sz="quarter" idx="15"/>
          </p:nvPr>
        </p:nvPicPr>
        <p:blipFill>
          <a:blip r:embed="rId3"/>
          <a:stretch>
            <a:fillRect/>
          </a:stretch>
        </p:blipFill>
        <p:spPr>
          <a:xfrm>
            <a:off x="4187439" y="1570672"/>
            <a:ext cx="4448225" cy="2227066"/>
          </a:xfrm>
          <a:prstGeom prst="rect">
            <a:avLst/>
          </a:prstGeom>
        </p:spPr>
      </p:pic>
      <p:sp>
        <p:nvSpPr>
          <p:cNvPr id="7" name="Content Placeholder 6"/>
          <p:cNvSpPr>
            <a:spLocks noGrp="1"/>
          </p:cNvSpPr>
          <p:nvPr>
            <p:ph sz="quarter" idx="16"/>
          </p:nvPr>
        </p:nvSpPr>
        <p:spPr>
          <a:xfrm>
            <a:off x="457201" y="4160457"/>
            <a:ext cx="6533534" cy="396795"/>
          </a:xfrm>
        </p:spPr>
        <p:txBody>
          <a:bodyPr/>
          <a:lstStyle/>
          <a:p>
            <a:pPr marL="432" indent="0">
              <a:buNone/>
            </a:pPr>
            <a:r>
              <a:rPr lang="en-IN" sz="2400" dirty="0">
                <a:solidFill>
                  <a:srgbClr val="007FA3"/>
                </a:solidFill>
              </a:rPr>
              <a:t>A.</a:t>
            </a:r>
            <a:r>
              <a:rPr lang="en-IN" sz="2400" dirty="0"/>
              <a:t> What is the amino acid at the N-terminus?</a:t>
            </a:r>
          </a:p>
        </p:txBody>
      </p:sp>
      <p:sp>
        <p:nvSpPr>
          <p:cNvPr id="8" name="Content Placeholder 7"/>
          <p:cNvSpPr>
            <a:spLocks noGrp="1"/>
          </p:cNvSpPr>
          <p:nvPr>
            <p:ph sz="quarter" idx="17"/>
          </p:nvPr>
        </p:nvSpPr>
        <p:spPr>
          <a:xfrm>
            <a:off x="457201" y="4643248"/>
            <a:ext cx="6533534" cy="400701"/>
          </a:xfrm>
        </p:spPr>
        <p:txBody>
          <a:bodyPr/>
          <a:lstStyle/>
          <a:p>
            <a:pPr marL="432" indent="0">
              <a:buNone/>
            </a:pPr>
            <a:r>
              <a:rPr lang="en-IN" sz="2400" dirty="0">
                <a:solidFill>
                  <a:srgbClr val="007FA3"/>
                </a:solidFill>
              </a:rPr>
              <a:t>B.</a:t>
            </a:r>
            <a:r>
              <a:rPr lang="en-IN" sz="2400" dirty="0"/>
              <a:t> What is the amino acid at the C-terminus?</a:t>
            </a:r>
          </a:p>
        </p:txBody>
      </p:sp>
      <p:sp>
        <p:nvSpPr>
          <p:cNvPr id="9" name="Content Placeholder 8"/>
          <p:cNvSpPr>
            <a:spLocks noGrp="1"/>
          </p:cNvSpPr>
          <p:nvPr>
            <p:ph sz="quarter" idx="18"/>
          </p:nvPr>
        </p:nvSpPr>
        <p:spPr>
          <a:xfrm>
            <a:off x="457200" y="5115348"/>
            <a:ext cx="6400800" cy="385801"/>
          </a:xfrm>
        </p:spPr>
        <p:txBody>
          <a:bodyPr/>
          <a:lstStyle/>
          <a:p>
            <a:pPr marL="432" indent="0">
              <a:buNone/>
            </a:pPr>
            <a:r>
              <a:rPr lang="en-IN" sz="2400" dirty="0">
                <a:solidFill>
                  <a:srgbClr val="007FA3"/>
                </a:solidFill>
              </a:rPr>
              <a:t>C.</a:t>
            </a:r>
            <a:r>
              <a:rPr lang="en-IN" sz="2400" dirty="0"/>
              <a:t> What is the name of the tripeptide?</a:t>
            </a:r>
          </a:p>
        </p:txBody>
      </p:sp>
    </p:spTree>
    <p:extLst>
      <p:ext uri="{BB962C8B-B14F-4D97-AF65-F5344CB8AC3E}">
        <p14:creationId xmlns:p14="http://schemas.microsoft.com/office/powerpoint/2010/main" val="2664723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3</a:t>
            </a:r>
          </a:p>
        </p:txBody>
      </p:sp>
      <p:sp>
        <p:nvSpPr>
          <p:cNvPr id="5" name="Content Placeholder 4"/>
          <p:cNvSpPr>
            <a:spLocks noGrp="1"/>
          </p:cNvSpPr>
          <p:nvPr>
            <p:ph sz="quarter" idx="14"/>
          </p:nvPr>
        </p:nvSpPr>
        <p:spPr>
          <a:xfrm>
            <a:off x="457201" y="1558462"/>
            <a:ext cx="3347883" cy="1125743"/>
          </a:xfrm>
        </p:spPr>
        <p:txBody>
          <a:bodyPr/>
          <a:lstStyle/>
          <a:p>
            <a:pPr marL="432" indent="0">
              <a:buNone/>
            </a:pPr>
            <a:r>
              <a:rPr lang="en-IN" sz="2400" dirty="0"/>
              <a:t>Answer the questions for the tripeptide that is shown below:</a:t>
            </a:r>
          </a:p>
        </p:txBody>
      </p:sp>
      <p:pic>
        <p:nvPicPr>
          <p:cNvPr id="2" name="Content Placeholder 1" descr="N H 2 plus, single bond, C H, single bond, C, single bond, N, single bond, C H, single bond, C, single bond, N, single bond, C H, single bond, C, single bond, O minus. For long description in Notes pane, press F6."/>
          <p:cNvPicPr>
            <a:picLocks noGrp="1" noChangeAspect="1"/>
          </p:cNvPicPr>
          <p:nvPr>
            <p:ph sz="quarter" idx="15"/>
          </p:nvPr>
        </p:nvPicPr>
        <p:blipFill>
          <a:blip r:embed="rId3"/>
          <a:stretch>
            <a:fillRect/>
          </a:stretch>
        </p:blipFill>
        <p:spPr>
          <a:xfrm>
            <a:off x="4187439" y="1570672"/>
            <a:ext cx="4448225" cy="2227066"/>
          </a:xfrm>
          <a:prstGeom prst="rect">
            <a:avLst/>
          </a:prstGeom>
        </p:spPr>
      </p:pic>
      <p:sp>
        <p:nvSpPr>
          <p:cNvPr id="7" name="Content Placeholder 6"/>
          <p:cNvSpPr>
            <a:spLocks noGrp="1"/>
          </p:cNvSpPr>
          <p:nvPr>
            <p:ph sz="quarter" idx="16"/>
          </p:nvPr>
        </p:nvSpPr>
        <p:spPr>
          <a:xfrm>
            <a:off x="457201" y="4160457"/>
            <a:ext cx="6533534" cy="396795"/>
          </a:xfrm>
        </p:spPr>
        <p:txBody>
          <a:bodyPr/>
          <a:lstStyle/>
          <a:p>
            <a:pPr marL="432" indent="0">
              <a:buNone/>
            </a:pPr>
            <a:r>
              <a:rPr lang="en-IN" sz="2400" dirty="0">
                <a:solidFill>
                  <a:srgbClr val="007FA3"/>
                </a:solidFill>
              </a:rPr>
              <a:t>A.</a:t>
            </a:r>
            <a:r>
              <a:rPr lang="en-IN" sz="2400" dirty="0"/>
              <a:t> What is the amino acid at the N-terminus?</a:t>
            </a:r>
          </a:p>
        </p:txBody>
      </p:sp>
      <p:sp>
        <p:nvSpPr>
          <p:cNvPr id="8" name="Content Placeholder 7"/>
          <p:cNvSpPr>
            <a:spLocks noGrp="1"/>
          </p:cNvSpPr>
          <p:nvPr>
            <p:ph sz="quarter" idx="17"/>
          </p:nvPr>
        </p:nvSpPr>
        <p:spPr>
          <a:xfrm>
            <a:off x="7241459" y="4145457"/>
            <a:ext cx="722670" cy="400701"/>
          </a:xfrm>
        </p:spPr>
        <p:txBody>
          <a:bodyPr/>
          <a:lstStyle/>
          <a:p>
            <a:pPr marL="432" indent="0">
              <a:buNone/>
            </a:pPr>
            <a:r>
              <a:rPr lang="en-IN" sz="2400" dirty="0" err="1"/>
              <a:t>Phe</a:t>
            </a:r>
            <a:endParaRPr lang="en-IN" sz="2400" dirty="0"/>
          </a:p>
        </p:txBody>
      </p:sp>
      <p:sp>
        <p:nvSpPr>
          <p:cNvPr id="9" name="Content Placeholder 8"/>
          <p:cNvSpPr>
            <a:spLocks noGrp="1"/>
          </p:cNvSpPr>
          <p:nvPr>
            <p:ph sz="quarter" idx="18"/>
          </p:nvPr>
        </p:nvSpPr>
        <p:spPr>
          <a:xfrm>
            <a:off x="457200" y="4743284"/>
            <a:ext cx="6400800" cy="385801"/>
          </a:xfrm>
        </p:spPr>
        <p:txBody>
          <a:bodyPr/>
          <a:lstStyle/>
          <a:p>
            <a:pPr marL="432" indent="0">
              <a:buNone/>
            </a:pPr>
            <a:r>
              <a:rPr lang="en-IN" sz="2400" dirty="0">
                <a:solidFill>
                  <a:srgbClr val="007FA3"/>
                </a:solidFill>
              </a:rPr>
              <a:t>B.</a:t>
            </a:r>
            <a:r>
              <a:rPr lang="en-IN" sz="2400" dirty="0"/>
              <a:t> What is the amino acid at the C-terminus?</a:t>
            </a:r>
          </a:p>
        </p:txBody>
      </p:sp>
      <p:sp>
        <p:nvSpPr>
          <p:cNvPr id="10" name="Content Placeholder 9"/>
          <p:cNvSpPr>
            <a:spLocks noGrp="1"/>
          </p:cNvSpPr>
          <p:nvPr>
            <p:ph sz="quarter" idx="19"/>
          </p:nvPr>
        </p:nvSpPr>
        <p:spPr>
          <a:xfrm>
            <a:off x="7238282" y="4642135"/>
            <a:ext cx="725847" cy="431459"/>
          </a:xfrm>
        </p:spPr>
        <p:txBody>
          <a:bodyPr/>
          <a:lstStyle/>
          <a:p>
            <a:pPr marL="0" indent="0">
              <a:buNone/>
            </a:pPr>
            <a:r>
              <a:rPr lang="en-IN" sz="2400" dirty="0"/>
              <a:t>Ala</a:t>
            </a:r>
          </a:p>
        </p:txBody>
      </p:sp>
      <p:sp>
        <p:nvSpPr>
          <p:cNvPr id="11" name="Content Placeholder 10"/>
          <p:cNvSpPr>
            <a:spLocks noGrp="1"/>
          </p:cNvSpPr>
          <p:nvPr>
            <p:ph sz="quarter" idx="20"/>
          </p:nvPr>
        </p:nvSpPr>
        <p:spPr>
          <a:xfrm>
            <a:off x="457200" y="5307402"/>
            <a:ext cx="6170611" cy="493446"/>
          </a:xfrm>
        </p:spPr>
        <p:txBody>
          <a:bodyPr/>
          <a:lstStyle/>
          <a:p>
            <a:pPr marL="0" indent="0">
              <a:buNone/>
            </a:pPr>
            <a:r>
              <a:rPr lang="en-IN" sz="2400" dirty="0">
                <a:solidFill>
                  <a:srgbClr val="007FA3"/>
                </a:solidFill>
              </a:rPr>
              <a:t>C.</a:t>
            </a:r>
            <a:r>
              <a:rPr lang="en-IN" sz="2400" dirty="0"/>
              <a:t> What is the name of the tripeptide?</a:t>
            </a:r>
          </a:p>
        </p:txBody>
      </p:sp>
      <p:sp>
        <p:nvSpPr>
          <p:cNvPr id="12" name="Content Placeholder 11"/>
          <p:cNvSpPr>
            <a:spLocks noGrp="1"/>
          </p:cNvSpPr>
          <p:nvPr>
            <p:ph sz="quarter" idx="21"/>
          </p:nvPr>
        </p:nvSpPr>
        <p:spPr>
          <a:xfrm>
            <a:off x="4053846" y="5710480"/>
            <a:ext cx="4373382" cy="415021"/>
          </a:xfrm>
        </p:spPr>
        <p:txBody>
          <a:bodyPr/>
          <a:lstStyle/>
          <a:p>
            <a:pPr marL="432" indent="0">
              <a:buNone/>
            </a:pPr>
            <a:r>
              <a:rPr lang="en-IN" sz="2400" dirty="0" err="1"/>
              <a:t>phenylalanylcysteinylalanine</a:t>
            </a:r>
            <a:endParaRPr lang="en-IN" sz="2400" dirty="0"/>
          </a:p>
        </p:txBody>
      </p:sp>
    </p:spTree>
    <p:extLst>
      <p:ext uri="{BB962C8B-B14F-4D97-AF65-F5344CB8AC3E}">
        <p14:creationId xmlns:p14="http://schemas.microsoft.com/office/powerpoint/2010/main" val="2582713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Polypeptides in the Body </a:t>
            </a:r>
            <a:r>
              <a:rPr lang="en-IN" sz="2000" b="0" dirty="0"/>
              <a:t>(1 of 2)</a:t>
            </a:r>
          </a:p>
        </p:txBody>
      </p:sp>
      <p:sp>
        <p:nvSpPr>
          <p:cNvPr id="5" name="Content Placeholder 4"/>
          <p:cNvSpPr>
            <a:spLocks noGrp="1"/>
          </p:cNvSpPr>
          <p:nvPr>
            <p:ph sz="quarter" idx="13"/>
          </p:nvPr>
        </p:nvSpPr>
        <p:spPr>
          <a:xfrm>
            <a:off x="457200" y="1556326"/>
            <a:ext cx="8377084" cy="2499479"/>
          </a:xfrm>
        </p:spPr>
        <p:txBody>
          <a:bodyPr/>
          <a:lstStyle/>
          <a:p>
            <a:pPr marL="432" indent="0">
              <a:buNone/>
            </a:pPr>
            <a:r>
              <a:rPr lang="en-IN" sz="2400" dirty="0" err="1"/>
              <a:t>Enkephalins</a:t>
            </a:r>
            <a:r>
              <a:rPr lang="en-IN" sz="2400" dirty="0"/>
              <a:t> and endorphins are natural painkillers produced in the body. They are polypeptides that bind to receptors in the brain to give relief from pain.</a:t>
            </a:r>
          </a:p>
          <a:p>
            <a:pPr marL="432" indent="0">
              <a:buNone/>
            </a:pPr>
            <a:r>
              <a:rPr lang="en-IN" sz="2400" dirty="0"/>
              <a:t>The </a:t>
            </a:r>
            <a:r>
              <a:rPr lang="en-IN" sz="2400" dirty="0" err="1"/>
              <a:t>enkephalins</a:t>
            </a:r>
            <a:r>
              <a:rPr lang="en-IN" sz="2400" dirty="0"/>
              <a:t>, which are found in the thalamus and the spinal cord, are </a:t>
            </a:r>
            <a:r>
              <a:rPr lang="en-IN" sz="2400" dirty="0" err="1"/>
              <a:t>pentapeptides</a:t>
            </a:r>
            <a:r>
              <a:rPr lang="en-IN" sz="2400" dirty="0"/>
              <a:t>, the smallest molecules with opiate activity.</a:t>
            </a:r>
          </a:p>
        </p:txBody>
      </p:sp>
      <p:pic>
        <p:nvPicPr>
          <p:cNvPr id="7" name="Content Placeholder 6" descr="Glu, single bond, gly, single bond, lys, single bond, lys, single bond, tyr, single bond, ala, single bond, asn, single bond, lys, single bond ile, single bond, ile, single bond, ala, single bond, asn, single bond, lys, single bond, phe. Phe is single bonded to leu above."/>
          <p:cNvPicPr>
            <a:picLocks noGrp="1" noChangeAspect="1"/>
          </p:cNvPicPr>
          <p:nvPr>
            <p:ph sz="quarter" idx="14"/>
          </p:nvPr>
        </p:nvPicPr>
        <p:blipFill>
          <a:blip r:embed="rId2"/>
          <a:stretch>
            <a:fillRect/>
          </a:stretch>
        </p:blipFill>
        <p:spPr>
          <a:xfrm>
            <a:off x="749476" y="4601149"/>
            <a:ext cx="7645047" cy="1402202"/>
          </a:xfrm>
          <a:prstGeom prst="rect">
            <a:avLst/>
          </a:prstGeom>
        </p:spPr>
      </p:pic>
    </p:spTree>
    <p:extLst>
      <p:ext uri="{BB962C8B-B14F-4D97-AF65-F5344CB8AC3E}">
        <p14:creationId xmlns:p14="http://schemas.microsoft.com/office/powerpoint/2010/main" val="3047319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Polypeptides in the Body </a:t>
            </a:r>
            <a:r>
              <a:rPr lang="en-IN" sz="2000" b="0" dirty="0"/>
              <a:t>(2 of 2)</a:t>
            </a:r>
          </a:p>
        </p:txBody>
      </p:sp>
      <p:sp>
        <p:nvSpPr>
          <p:cNvPr id="5" name="Content Placeholder 4"/>
          <p:cNvSpPr>
            <a:spLocks noGrp="1"/>
          </p:cNvSpPr>
          <p:nvPr>
            <p:ph sz="quarter" idx="13"/>
          </p:nvPr>
        </p:nvSpPr>
        <p:spPr>
          <a:xfrm>
            <a:off x="457199" y="1556327"/>
            <a:ext cx="8524569" cy="1968538"/>
          </a:xfrm>
        </p:spPr>
        <p:txBody>
          <a:bodyPr/>
          <a:lstStyle/>
          <a:p>
            <a:pPr marL="432" indent="0">
              <a:buNone/>
            </a:pPr>
            <a:r>
              <a:rPr lang="en-IN" sz="2400" dirty="0"/>
              <a:t>Two hormones produced by the pituitary gland are the </a:t>
            </a:r>
            <a:r>
              <a:rPr lang="en-IN" sz="2400" dirty="0" err="1"/>
              <a:t>nonapeptides</a:t>
            </a:r>
            <a:r>
              <a:rPr lang="en-IN" sz="2400" dirty="0"/>
              <a:t> oxytocin and vasopressin. Oxytocin stimulates uterine contractions in </a:t>
            </a:r>
            <a:r>
              <a:rPr lang="en-IN" sz="2400" dirty="0" err="1"/>
              <a:t>labor</a:t>
            </a:r>
            <a:r>
              <a:rPr lang="en-IN" sz="2400" dirty="0"/>
              <a:t> and vasopressin is an antidiuretic hormone that regulates blood pressure by adjusting the amount of water reabsorbed by the kidneys.</a:t>
            </a:r>
          </a:p>
        </p:txBody>
      </p:sp>
      <p:pic>
        <p:nvPicPr>
          <p:cNvPr id="7" name="Content Placeholder 6" descr="A chain of amino acids is numbered as follows. For long description in Notes pane, press F6."/>
          <p:cNvPicPr>
            <a:picLocks noGrp="1" noChangeAspect="1"/>
          </p:cNvPicPr>
          <p:nvPr>
            <p:ph sz="quarter" idx="14"/>
          </p:nvPr>
        </p:nvPicPr>
        <p:blipFill>
          <a:blip r:embed="rId3"/>
          <a:stretch>
            <a:fillRect/>
          </a:stretch>
        </p:blipFill>
        <p:spPr>
          <a:xfrm>
            <a:off x="2239268" y="3971925"/>
            <a:ext cx="4665463" cy="2105025"/>
          </a:xfrm>
          <a:prstGeom prst="rect">
            <a:avLst/>
          </a:prstGeom>
        </p:spPr>
      </p:pic>
    </p:spTree>
    <p:extLst>
      <p:ext uri="{BB962C8B-B14F-4D97-AF65-F5344CB8AC3E}">
        <p14:creationId xmlns:p14="http://schemas.microsoft.com/office/powerpoint/2010/main" val="1189029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0FF9-00D7-4275-A3E5-E0868F60E740}"/>
              </a:ext>
            </a:extLst>
          </p:cNvPr>
          <p:cNvSpPr>
            <a:spLocks noGrp="1"/>
          </p:cNvSpPr>
          <p:nvPr>
            <p:ph type="title"/>
          </p:nvPr>
        </p:nvSpPr>
        <p:spPr/>
        <p:txBody>
          <a:bodyPr/>
          <a:lstStyle/>
          <a:p>
            <a:r>
              <a:rPr lang="en-US" dirty="0"/>
              <a:t>Learning Check 4</a:t>
            </a:r>
          </a:p>
        </p:txBody>
      </p:sp>
      <p:sp>
        <p:nvSpPr>
          <p:cNvPr id="3" name="Content Placeholder 2">
            <a:extLst>
              <a:ext uri="{FF2B5EF4-FFF2-40B4-BE49-F238E27FC236}">
                <a16:creationId xmlns:a16="http://schemas.microsoft.com/office/drawing/2014/main" id="{34E25B7B-D494-4224-9664-DB7427D91C7C}"/>
              </a:ext>
            </a:extLst>
          </p:cNvPr>
          <p:cNvSpPr>
            <a:spLocks noGrp="1"/>
          </p:cNvSpPr>
          <p:nvPr>
            <p:ph sz="quarter" idx="13"/>
          </p:nvPr>
        </p:nvSpPr>
        <p:spPr>
          <a:xfrm>
            <a:off x="457199" y="1556326"/>
            <a:ext cx="8436077" cy="4467955"/>
          </a:xfrm>
        </p:spPr>
        <p:txBody>
          <a:bodyPr/>
          <a:lstStyle/>
          <a:p>
            <a:pPr marL="432" indent="0">
              <a:buNone/>
            </a:pPr>
            <a:r>
              <a:rPr lang="en-US" dirty="0"/>
              <a:t>Write the names and three-letter abbreviations of the tripeptides that could form from two </a:t>
            </a:r>
            <a:r>
              <a:rPr lang="en-US" dirty="0" err="1"/>
              <a:t>glycines</a:t>
            </a:r>
            <a:r>
              <a:rPr lang="en-US" dirty="0"/>
              <a:t> and one alanine.</a:t>
            </a:r>
          </a:p>
        </p:txBody>
      </p:sp>
    </p:spTree>
    <p:extLst>
      <p:ext uri="{BB962C8B-B14F-4D97-AF65-F5344CB8AC3E}">
        <p14:creationId xmlns:p14="http://schemas.microsoft.com/office/powerpoint/2010/main" val="1264252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7792-08C8-440C-AE8E-EC77C4406A39}"/>
              </a:ext>
            </a:extLst>
          </p:cNvPr>
          <p:cNvSpPr>
            <a:spLocks noGrp="1"/>
          </p:cNvSpPr>
          <p:nvPr>
            <p:ph type="title"/>
          </p:nvPr>
        </p:nvSpPr>
        <p:spPr/>
        <p:txBody>
          <a:bodyPr/>
          <a:lstStyle/>
          <a:p>
            <a:r>
              <a:rPr lang="en-US" dirty="0"/>
              <a:t>Solution 4</a:t>
            </a:r>
          </a:p>
        </p:txBody>
      </p:sp>
      <p:sp>
        <p:nvSpPr>
          <p:cNvPr id="4" name="Content Placeholder 3">
            <a:extLst>
              <a:ext uri="{FF2B5EF4-FFF2-40B4-BE49-F238E27FC236}">
                <a16:creationId xmlns:a16="http://schemas.microsoft.com/office/drawing/2014/main" id="{4939E5AC-0137-4159-996B-68703C8F8648}"/>
              </a:ext>
            </a:extLst>
          </p:cNvPr>
          <p:cNvSpPr>
            <a:spLocks noGrp="1"/>
          </p:cNvSpPr>
          <p:nvPr>
            <p:ph sz="quarter" idx="14"/>
          </p:nvPr>
        </p:nvSpPr>
        <p:spPr>
          <a:xfrm>
            <a:off x="454672" y="1536669"/>
            <a:ext cx="8232128" cy="1097279"/>
          </a:xfrm>
        </p:spPr>
        <p:txBody>
          <a:bodyPr/>
          <a:lstStyle/>
          <a:p>
            <a:pPr marL="432" indent="0">
              <a:buNone/>
            </a:pPr>
            <a:r>
              <a:rPr lang="en-US" sz="2400" dirty="0"/>
              <a:t>Write the names and three-letter abbreviations of the tripeptides that could form from two </a:t>
            </a:r>
            <a:r>
              <a:rPr lang="en-US" sz="2400" dirty="0" err="1"/>
              <a:t>glycines</a:t>
            </a:r>
            <a:r>
              <a:rPr lang="en-US" sz="2400" dirty="0"/>
              <a:t> and one alanine.</a:t>
            </a:r>
          </a:p>
        </p:txBody>
      </p:sp>
      <p:sp>
        <p:nvSpPr>
          <p:cNvPr id="5" name="Content Placeholder 4">
            <a:extLst>
              <a:ext uri="{FF2B5EF4-FFF2-40B4-BE49-F238E27FC236}">
                <a16:creationId xmlns:a16="http://schemas.microsoft.com/office/drawing/2014/main" id="{58359D18-0A6C-4E19-89A9-5965402626BA}"/>
              </a:ext>
            </a:extLst>
          </p:cNvPr>
          <p:cNvSpPr>
            <a:spLocks noGrp="1"/>
          </p:cNvSpPr>
          <p:nvPr>
            <p:ph sz="quarter" idx="15"/>
          </p:nvPr>
        </p:nvSpPr>
        <p:spPr>
          <a:xfrm>
            <a:off x="457200" y="2835101"/>
            <a:ext cx="2772696" cy="468538"/>
          </a:xfrm>
        </p:spPr>
        <p:txBody>
          <a:bodyPr/>
          <a:lstStyle/>
          <a:p>
            <a:pPr marL="432" indent="0">
              <a:buNone/>
            </a:pPr>
            <a:r>
              <a:rPr lang="en-US" sz="2400" dirty="0" err="1"/>
              <a:t>glycylglycylalanine</a:t>
            </a:r>
            <a:endParaRPr lang="en-US" sz="2400" dirty="0"/>
          </a:p>
        </p:txBody>
      </p:sp>
      <p:sp>
        <p:nvSpPr>
          <p:cNvPr id="3" name="Content Placeholder 2">
            <a:extLst>
              <a:ext uri="{FF2B5EF4-FFF2-40B4-BE49-F238E27FC236}">
                <a16:creationId xmlns:a16="http://schemas.microsoft.com/office/drawing/2014/main" id="{2B0A974D-B0E4-48C3-9ED5-C3F5F1FB5076}"/>
              </a:ext>
            </a:extLst>
          </p:cNvPr>
          <p:cNvSpPr>
            <a:spLocks noGrp="1"/>
          </p:cNvSpPr>
          <p:nvPr>
            <p:ph sz="quarter" idx="16"/>
          </p:nvPr>
        </p:nvSpPr>
        <p:spPr>
          <a:xfrm>
            <a:off x="4171265" y="2797236"/>
            <a:ext cx="1968911" cy="468538"/>
          </a:xfrm>
        </p:spPr>
        <p:txBody>
          <a:bodyPr/>
          <a:lstStyle/>
          <a:p>
            <a:pPr marL="432" indent="0">
              <a:buNone/>
            </a:pPr>
            <a:r>
              <a:rPr lang="en-US" sz="2400" dirty="0" err="1"/>
              <a:t>Gly</a:t>
            </a:r>
            <a:r>
              <a:rPr lang="en-US" sz="2400" dirty="0"/>
              <a:t>-</a:t>
            </a:r>
            <a:r>
              <a:rPr lang="en-US" sz="2400" dirty="0" err="1"/>
              <a:t>Gly</a:t>
            </a:r>
            <a:r>
              <a:rPr lang="en-US" sz="2400" dirty="0"/>
              <a:t>-Ala</a:t>
            </a:r>
          </a:p>
        </p:txBody>
      </p:sp>
      <p:sp>
        <p:nvSpPr>
          <p:cNvPr id="6" name="Content Placeholder 5">
            <a:extLst>
              <a:ext uri="{FF2B5EF4-FFF2-40B4-BE49-F238E27FC236}">
                <a16:creationId xmlns:a16="http://schemas.microsoft.com/office/drawing/2014/main" id="{5B0844F3-0180-4CFD-A0CF-6B7C7343E6C9}"/>
              </a:ext>
            </a:extLst>
          </p:cNvPr>
          <p:cNvSpPr>
            <a:spLocks noGrp="1"/>
          </p:cNvSpPr>
          <p:nvPr>
            <p:ph sz="quarter" idx="17"/>
          </p:nvPr>
        </p:nvSpPr>
        <p:spPr>
          <a:xfrm>
            <a:off x="454672" y="3417763"/>
            <a:ext cx="2657239" cy="431566"/>
          </a:xfrm>
        </p:spPr>
        <p:txBody>
          <a:bodyPr/>
          <a:lstStyle/>
          <a:p>
            <a:pPr marL="432" indent="0">
              <a:buNone/>
            </a:pPr>
            <a:r>
              <a:rPr lang="en-US" sz="2400" dirty="0"/>
              <a:t>glycylalanylglycine</a:t>
            </a:r>
          </a:p>
        </p:txBody>
      </p:sp>
      <p:sp>
        <p:nvSpPr>
          <p:cNvPr id="7" name="Content Placeholder 6">
            <a:extLst>
              <a:ext uri="{FF2B5EF4-FFF2-40B4-BE49-F238E27FC236}">
                <a16:creationId xmlns:a16="http://schemas.microsoft.com/office/drawing/2014/main" id="{7C8BAD3F-8838-4F3F-859C-22ABC0531CDD}"/>
              </a:ext>
            </a:extLst>
          </p:cNvPr>
          <p:cNvSpPr>
            <a:spLocks noGrp="1"/>
          </p:cNvSpPr>
          <p:nvPr>
            <p:ph sz="quarter" idx="18"/>
          </p:nvPr>
        </p:nvSpPr>
        <p:spPr>
          <a:xfrm>
            <a:off x="4187439" y="3429000"/>
            <a:ext cx="1778000" cy="468538"/>
          </a:xfrm>
        </p:spPr>
        <p:txBody>
          <a:bodyPr/>
          <a:lstStyle/>
          <a:p>
            <a:pPr marL="432" indent="0">
              <a:buNone/>
            </a:pPr>
            <a:r>
              <a:rPr lang="en-US" sz="2400" dirty="0" err="1"/>
              <a:t>Gly</a:t>
            </a:r>
            <a:r>
              <a:rPr lang="en-US" sz="2400" dirty="0"/>
              <a:t>-Ala-</a:t>
            </a:r>
            <a:r>
              <a:rPr lang="en-US" sz="2400" dirty="0" err="1"/>
              <a:t>Gly</a:t>
            </a:r>
            <a:endParaRPr lang="en-US" sz="2400" dirty="0"/>
          </a:p>
        </p:txBody>
      </p:sp>
      <p:sp>
        <p:nvSpPr>
          <p:cNvPr id="8" name="Content Placeholder 7">
            <a:extLst>
              <a:ext uri="{FF2B5EF4-FFF2-40B4-BE49-F238E27FC236}">
                <a16:creationId xmlns:a16="http://schemas.microsoft.com/office/drawing/2014/main" id="{72F9590C-546F-4C46-B03C-C122534F40FF}"/>
              </a:ext>
            </a:extLst>
          </p:cNvPr>
          <p:cNvSpPr>
            <a:spLocks noGrp="1"/>
          </p:cNvSpPr>
          <p:nvPr>
            <p:ph sz="quarter" idx="19"/>
          </p:nvPr>
        </p:nvSpPr>
        <p:spPr>
          <a:xfrm>
            <a:off x="453639" y="4076700"/>
            <a:ext cx="2776258" cy="420329"/>
          </a:xfrm>
        </p:spPr>
        <p:txBody>
          <a:bodyPr/>
          <a:lstStyle/>
          <a:p>
            <a:pPr marL="432" indent="0">
              <a:buNone/>
            </a:pPr>
            <a:r>
              <a:rPr lang="en-US" sz="2400" dirty="0" err="1"/>
              <a:t>alanylglycylglycine</a:t>
            </a:r>
            <a:endParaRPr lang="en-US" sz="2400" dirty="0"/>
          </a:p>
        </p:txBody>
      </p:sp>
      <p:sp>
        <p:nvSpPr>
          <p:cNvPr id="9" name="Content Placeholder 8">
            <a:extLst>
              <a:ext uri="{FF2B5EF4-FFF2-40B4-BE49-F238E27FC236}">
                <a16:creationId xmlns:a16="http://schemas.microsoft.com/office/drawing/2014/main" id="{CA48E04E-824C-4105-B260-FC140818D991}"/>
              </a:ext>
            </a:extLst>
          </p:cNvPr>
          <p:cNvSpPr>
            <a:spLocks noGrp="1"/>
          </p:cNvSpPr>
          <p:nvPr>
            <p:ph sz="quarter" idx="20"/>
          </p:nvPr>
        </p:nvSpPr>
        <p:spPr>
          <a:xfrm>
            <a:off x="4171265" y="4068212"/>
            <a:ext cx="1844652" cy="474292"/>
          </a:xfrm>
        </p:spPr>
        <p:txBody>
          <a:bodyPr/>
          <a:lstStyle/>
          <a:p>
            <a:pPr marL="0" indent="0">
              <a:buNone/>
            </a:pPr>
            <a:r>
              <a:rPr lang="en-US" sz="2400" dirty="0"/>
              <a:t>Ala-</a:t>
            </a:r>
            <a:r>
              <a:rPr lang="en-US" sz="2400" dirty="0" err="1"/>
              <a:t>Gly</a:t>
            </a:r>
            <a:r>
              <a:rPr lang="en-US" sz="2400" dirty="0"/>
              <a:t>-</a:t>
            </a:r>
            <a:r>
              <a:rPr lang="en-US" sz="2400" dirty="0" err="1"/>
              <a:t>Gly</a:t>
            </a:r>
            <a:endParaRPr lang="en-US" sz="2400" dirty="0"/>
          </a:p>
        </p:txBody>
      </p:sp>
    </p:spTree>
    <p:extLst>
      <p:ext uri="{BB962C8B-B14F-4D97-AF65-F5344CB8AC3E}">
        <p14:creationId xmlns:p14="http://schemas.microsoft.com/office/powerpoint/2010/main" val="1038574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16.3 Proteins: Secondary, Tertiary, and Quaternary Structures</a:t>
            </a:r>
          </a:p>
        </p:txBody>
      </p:sp>
      <p:sp>
        <p:nvSpPr>
          <p:cNvPr id="5" name="Content Placeholder 4"/>
          <p:cNvSpPr>
            <a:spLocks noGrp="1"/>
          </p:cNvSpPr>
          <p:nvPr>
            <p:ph sz="quarter" idx="14"/>
          </p:nvPr>
        </p:nvSpPr>
        <p:spPr>
          <a:xfrm>
            <a:off x="457200" y="1558463"/>
            <a:ext cx="4619767" cy="767985"/>
          </a:xfrm>
        </p:spPr>
        <p:txBody>
          <a:bodyPr/>
          <a:lstStyle/>
          <a:p>
            <a:pPr marL="432" indent="0">
              <a:buNone/>
            </a:pPr>
            <a:r>
              <a:rPr lang="en-IN" sz="2400" dirty="0"/>
              <a:t>The shape of an alpha helix is similar to that of a spiral staircase</a:t>
            </a:r>
          </a:p>
        </p:txBody>
      </p:sp>
      <p:sp>
        <p:nvSpPr>
          <p:cNvPr id="6" name="Content Placeholder 5"/>
          <p:cNvSpPr>
            <a:spLocks noGrp="1"/>
          </p:cNvSpPr>
          <p:nvPr>
            <p:ph sz="quarter" idx="15"/>
          </p:nvPr>
        </p:nvSpPr>
        <p:spPr>
          <a:xfrm>
            <a:off x="454673" y="2453283"/>
            <a:ext cx="678092" cy="361668"/>
          </a:xfrm>
        </p:spPr>
        <p:txBody>
          <a:bodyPr/>
          <a:lstStyle/>
          <a:p>
            <a:pPr marL="432" indent="0">
              <a:buNone/>
            </a:pPr>
            <a:r>
              <a:rPr lang="en-IN" sz="2400" dirty="0"/>
              <a:t>The</a:t>
            </a:r>
          </a:p>
        </p:txBody>
      </p:sp>
      <p:graphicFrame>
        <p:nvGraphicFramePr>
          <p:cNvPr id="2" name="Object 1" descr="alpha"/>
          <p:cNvGraphicFramePr>
            <a:graphicFrameLocks noChangeAspect="1"/>
          </p:cNvGraphicFramePr>
          <p:nvPr>
            <p:extLst/>
          </p:nvPr>
        </p:nvGraphicFramePr>
        <p:xfrm>
          <a:off x="1243273" y="2554411"/>
          <a:ext cx="228600" cy="241300"/>
        </p:xfrm>
        <a:graphic>
          <a:graphicData uri="http://schemas.openxmlformats.org/presentationml/2006/ole">
            <mc:AlternateContent xmlns:mc="http://schemas.openxmlformats.org/markup-compatibility/2006">
              <mc:Choice xmlns:v="urn:schemas-microsoft-com:vml" Requires="v">
                <p:oleObj spid="_x0000_s6161" name="Equation" r:id="rId3" imgW="228600" imgH="241200" progId="Equation.DSMT4">
                  <p:embed/>
                </p:oleObj>
              </mc:Choice>
              <mc:Fallback>
                <p:oleObj name="Equation" r:id="rId3" imgW="228600" imgH="241200" progId="Equation.DSMT4">
                  <p:embed/>
                  <p:pic>
                    <p:nvPicPr>
                      <p:cNvPr id="2" name="Object 1" descr="alpha"/>
                      <p:cNvPicPr/>
                      <p:nvPr/>
                    </p:nvPicPr>
                    <p:blipFill>
                      <a:blip r:embed="rId4"/>
                      <a:stretch>
                        <a:fillRect/>
                      </a:stretch>
                    </p:blipFill>
                    <p:spPr>
                      <a:xfrm>
                        <a:off x="1243273" y="2554411"/>
                        <a:ext cx="228600" cy="241300"/>
                      </a:xfrm>
                      <a:prstGeom prst="rect">
                        <a:avLst/>
                      </a:prstGeom>
                    </p:spPr>
                  </p:pic>
                </p:oleObj>
              </mc:Fallback>
            </mc:AlternateContent>
          </a:graphicData>
        </a:graphic>
      </p:graphicFrame>
      <p:sp>
        <p:nvSpPr>
          <p:cNvPr id="7" name="Content Placeholder 6"/>
          <p:cNvSpPr>
            <a:spLocks noGrp="1"/>
          </p:cNvSpPr>
          <p:nvPr>
            <p:ph sz="quarter" idx="16"/>
          </p:nvPr>
        </p:nvSpPr>
        <p:spPr>
          <a:xfrm>
            <a:off x="1582381" y="2460144"/>
            <a:ext cx="3159457" cy="410175"/>
          </a:xfrm>
        </p:spPr>
        <p:txBody>
          <a:bodyPr/>
          <a:lstStyle/>
          <a:p>
            <a:pPr marL="432" indent="0">
              <a:buNone/>
            </a:pPr>
            <a:r>
              <a:rPr lang="en-IN" sz="2400" dirty="0"/>
              <a:t>helix acquires a coiled</a:t>
            </a:r>
          </a:p>
        </p:txBody>
      </p:sp>
      <p:sp>
        <p:nvSpPr>
          <p:cNvPr id="8" name="Content Placeholder 7"/>
          <p:cNvSpPr>
            <a:spLocks noGrp="1"/>
          </p:cNvSpPr>
          <p:nvPr>
            <p:ph sz="quarter" idx="17"/>
          </p:nvPr>
        </p:nvSpPr>
        <p:spPr>
          <a:xfrm>
            <a:off x="454672" y="2866094"/>
            <a:ext cx="4287166" cy="792429"/>
          </a:xfrm>
        </p:spPr>
        <p:txBody>
          <a:bodyPr/>
          <a:lstStyle/>
          <a:p>
            <a:pPr marL="432" indent="0">
              <a:buNone/>
            </a:pPr>
            <a:r>
              <a:rPr lang="en-IN" sz="2400" dirty="0"/>
              <a:t>shape from hydrogen bonds between the oxygen of the</a:t>
            </a:r>
          </a:p>
        </p:txBody>
      </p:sp>
      <p:graphicFrame>
        <p:nvGraphicFramePr>
          <p:cNvPr id="15" name="Object 14" descr="C, double bond, O"/>
          <p:cNvGraphicFramePr>
            <a:graphicFrameLocks noChangeAspect="1"/>
          </p:cNvGraphicFramePr>
          <p:nvPr>
            <p:extLst/>
          </p:nvPr>
        </p:nvGraphicFramePr>
        <p:xfrm>
          <a:off x="468573" y="3780595"/>
          <a:ext cx="889000" cy="279400"/>
        </p:xfrm>
        <a:graphic>
          <a:graphicData uri="http://schemas.openxmlformats.org/presentationml/2006/ole">
            <mc:AlternateContent xmlns:mc="http://schemas.openxmlformats.org/markup-compatibility/2006">
              <mc:Choice xmlns:v="urn:schemas-microsoft-com:vml" Requires="v">
                <p:oleObj spid="_x0000_s6162" name="Equation" r:id="rId5" imgW="888840" imgH="279360" progId="Equation.DSMT4">
                  <p:embed/>
                </p:oleObj>
              </mc:Choice>
              <mc:Fallback>
                <p:oleObj name="Equation" r:id="rId5" imgW="888840" imgH="279360" progId="Equation.DSMT4">
                  <p:embed/>
                  <p:pic>
                    <p:nvPicPr>
                      <p:cNvPr id="15" name="Object 14" descr="C, double bond, O"/>
                      <p:cNvPicPr/>
                      <p:nvPr/>
                    </p:nvPicPr>
                    <p:blipFill>
                      <a:blip r:embed="rId6"/>
                      <a:stretch>
                        <a:fillRect/>
                      </a:stretch>
                    </p:blipFill>
                    <p:spPr>
                      <a:xfrm>
                        <a:off x="468573" y="3780595"/>
                        <a:ext cx="889000" cy="279400"/>
                      </a:xfrm>
                      <a:prstGeom prst="rect">
                        <a:avLst/>
                      </a:prstGeom>
                    </p:spPr>
                  </p:pic>
                </p:oleObj>
              </mc:Fallback>
            </mc:AlternateContent>
          </a:graphicData>
        </a:graphic>
      </p:graphicFrame>
      <p:sp>
        <p:nvSpPr>
          <p:cNvPr id="9" name="Content Placeholder 8"/>
          <p:cNvSpPr>
            <a:spLocks noGrp="1"/>
          </p:cNvSpPr>
          <p:nvPr>
            <p:ph sz="quarter" idx="18"/>
          </p:nvPr>
        </p:nvSpPr>
        <p:spPr>
          <a:xfrm>
            <a:off x="1527789" y="3704883"/>
            <a:ext cx="1999397" cy="448097"/>
          </a:xfrm>
        </p:spPr>
        <p:txBody>
          <a:bodyPr/>
          <a:lstStyle/>
          <a:p>
            <a:pPr marL="432" indent="0">
              <a:buNone/>
            </a:pPr>
            <a:r>
              <a:rPr lang="en-IN" sz="2400" dirty="0"/>
              <a:t>group and the</a:t>
            </a:r>
          </a:p>
        </p:txBody>
      </p:sp>
      <p:sp>
        <p:nvSpPr>
          <p:cNvPr id="10" name="Content Placeholder 9"/>
          <p:cNvSpPr>
            <a:spLocks noGrp="1"/>
          </p:cNvSpPr>
          <p:nvPr>
            <p:ph sz="quarter" idx="19"/>
          </p:nvPr>
        </p:nvSpPr>
        <p:spPr>
          <a:xfrm>
            <a:off x="454672" y="4141595"/>
            <a:ext cx="2206641" cy="449422"/>
          </a:xfrm>
        </p:spPr>
        <p:txBody>
          <a:bodyPr/>
          <a:lstStyle/>
          <a:p>
            <a:pPr marL="0" indent="0">
              <a:buNone/>
            </a:pPr>
            <a:r>
              <a:rPr lang="en-IN" sz="2400" dirty="0"/>
              <a:t>hydrogen of the</a:t>
            </a:r>
          </a:p>
        </p:txBody>
      </p:sp>
      <p:graphicFrame>
        <p:nvGraphicFramePr>
          <p:cNvPr id="16" name="Object 15" descr="N, single bond, H"/>
          <p:cNvGraphicFramePr>
            <a:graphicFrameLocks noChangeAspect="1"/>
          </p:cNvGraphicFramePr>
          <p:nvPr>
            <p:extLst/>
          </p:nvPr>
        </p:nvGraphicFramePr>
        <p:xfrm>
          <a:off x="2784144" y="4199009"/>
          <a:ext cx="812800" cy="254000"/>
        </p:xfrm>
        <a:graphic>
          <a:graphicData uri="http://schemas.openxmlformats.org/presentationml/2006/ole">
            <mc:AlternateContent xmlns:mc="http://schemas.openxmlformats.org/markup-compatibility/2006">
              <mc:Choice xmlns:v="urn:schemas-microsoft-com:vml" Requires="v">
                <p:oleObj spid="_x0000_s6163" name="Equation" r:id="rId7" imgW="812520" imgH="253800" progId="Equation.DSMT4">
                  <p:embed/>
                </p:oleObj>
              </mc:Choice>
              <mc:Fallback>
                <p:oleObj name="Equation" r:id="rId7" imgW="812520" imgH="253800" progId="Equation.DSMT4">
                  <p:embed/>
                  <p:pic>
                    <p:nvPicPr>
                      <p:cNvPr id="16" name="Object 15" descr="N, single bond, H"/>
                      <p:cNvPicPr/>
                      <p:nvPr/>
                    </p:nvPicPr>
                    <p:blipFill>
                      <a:blip r:embed="rId8"/>
                      <a:stretch>
                        <a:fillRect/>
                      </a:stretch>
                    </p:blipFill>
                    <p:spPr>
                      <a:xfrm>
                        <a:off x="2784144" y="4199009"/>
                        <a:ext cx="812800" cy="254000"/>
                      </a:xfrm>
                      <a:prstGeom prst="rect">
                        <a:avLst/>
                      </a:prstGeom>
                    </p:spPr>
                  </p:pic>
                </p:oleObj>
              </mc:Fallback>
            </mc:AlternateContent>
          </a:graphicData>
        </a:graphic>
      </p:graphicFrame>
      <p:sp>
        <p:nvSpPr>
          <p:cNvPr id="11" name="Content Placeholder 10"/>
          <p:cNvSpPr>
            <a:spLocks noGrp="1"/>
          </p:cNvSpPr>
          <p:nvPr>
            <p:ph sz="quarter" idx="20"/>
          </p:nvPr>
        </p:nvSpPr>
        <p:spPr>
          <a:xfrm>
            <a:off x="468573" y="4576662"/>
            <a:ext cx="3058613" cy="458886"/>
          </a:xfrm>
        </p:spPr>
        <p:txBody>
          <a:bodyPr/>
          <a:lstStyle/>
          <a:p>
            <a:pPr marL="0" indent="0">
              <a:buNone/>
            </a:pPr>
            <a:r>
              <a:rPr lang="en-IN" sz="2400" dirty="0"/>
              <a:t>group in the next turn.</a:t>
            </a:r>
          </a:p>
        </p:txBody>
      </p:sp>
      <p:pic>
        <p:nvPicPr>
          <p:cNvPr id="17" name="Content Placeholder 16" descr="A ribbon curled shaped alpha helix, a string like beta pleated sheet, and a protein made up of alpha helices and beta pleated sheets."/>
          <p:cNvPicPr>
            <a:picLocks noGrp="1" noChangeAspect="1"/>
          </p:cNvPicPr>
          <p:nvPr>
            <p:ph sz="quarter" idx="22"/>
          </p:nvPr>
        </p:nvPicPr>
        <p:blipFill>
          <a:blip r:embed="rId9"/>
          <a:stretch>
            <a:fillRect/>
          </a:stretch>
        </p:blipFill>
        <p:spPr>
          <a:xfrm>
            <a:off x="5044764" y="2464654"/>
            <a:ext cx="3553447" cy="2385727"/>
          </a:xfrm>
          <a:prstGeom prst="rect">
            <a:avLst/>
          </a:prstGeom>
        </p:spPr>
      </p:pic>
      <p:sp>
        <p:nvSpPr>
          <p:cNvPr id="12" name="Content Placeholder 11"/>
          <p:cNvSpPr>
            <a:spLocks noGrp="1"/>
          </p:cNvSpPr>
          <p:nvPr>
            <p:ph sz="quarter" idx="21"/>
          </p:nvPr>
        </p:nvSpPr>
        <p:spPr>
          <a:xfrm>
            <a:off x="468573" y="5235225"/>
            <a:ext cx="8347881" cy="1163885"/>
          </a:xfrm>
        </p:spPr>
        <p:txBody>
          <a:bodyPr/>
          <a:lstStyle/>
          <a:p>
            <a:pPr marL="432" indent="0">
              <a:buNone/>
            </a:pPr>
            <a:r>
              <a:rPr lang="en-IN" sz="2400" b="1" dirty="0"/>
              <a:t>Learning Goal </a:t>
            </a:r>
            <a:r>
              <a:rPr lang="en-IN" sz="2400" dirty="0"/>
              <a:t>Describe the secondary, tertiary, and quaternary structures for a protein; describe the denaturation of a protein.</a:t>
            </a:r>
          </a:p>
        </p:txBody>
      </p:sp>
    </p:spTree>
    <p:extLst>
      <p:ext uri="{BB962C8B-B14F-4D97-AF65-F5344CB8AC3E}">
        <p14:creationId xmlns:p14="http://schemas.microsoft.com/office/powerpoint/2010/main" val="3060905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IN" dirty="0"/>
              <a:t>Secondary Structure: Alpha Helix</a:t>
            </a:r>
          </a:p>
        </p:txBody>
      </p:sp>
      <p:pic>
        <p:nvPicPr>
          <p:cNvPr id="28" name="Content Placeholder 27" descr="Core chemistry skill, identifying the primary, secondary, tertiary, and quaternary structures of proteins."/>
          <p:cNvPicPr>
            <a:picLocks noGrp="1" noChangeAspect="1"/>
          </p:cNvPicPr>
          <p:nvPr>
            <p:ph sz="quarter" idx="14"/>
          </p:nvPr>
        </p:nvPicPr>
        <p:blipFill>
          <a:blip r:embed="rId3"/>
          <a:stretch>
            <a:fillRect/>
          </a:stretch>
        </p:blipFill>
        <p:spPr>
          <a:xfrm>
            <a:off x="460761" y="1490404"/>
            <a:ext cx="1854601" cy="703087"/>
          </a:xfrm>
          <a:prstGeom prst="rect">
            <a:avLst/>
          </a:prstGeom>
        </p:spPr>
      </p:pic>
      <p:sp>
        <p:nvSpPr>
          <p:cNvPr id="15" name="Content Placeholder 14"/>
          <p:cNvSpPr>
            <a:spLocks noGrp="1"/>
          </p:cNvSpPr>
          <p:nvPr>
            <p:ph sz="quarter" idx="15"/>
          </p:nvPr>
        </p:nvSpPr>
        <p:spPr>
          <a:xfrm>
            <a:off x="448978" y="2264170"/>
            <a:ext cx="4742454" cy="426566"/>
          </a:xfrm>
        </p:spPr>
        <p:txBody>
          <a:bodyPr/>
          <a:lstStyle/>
          <a:p>
            <a:pPr marL="432" indent="0">
              <a:buNone/>
            </a:pPr>
            <a:r>
              <a:rPr lang="en-IN" sz="2400" dirty="0"/>
              <a:t>In the </a:t>
            </a:r>
            <a:r>
              <a:rPr lang="en-IN" sz="2400" b="1" dirty="0"/>
              <a:t>secondary structure </a:t>
            </a:r>
            <a:r>
              <a:rPr lang="en-IN" sz="2400" dirty="0"/>
              <a:t>of an</a:t>
            </a:r>
          </a:p>
        </p:txBody>
      </p:sp>
      <p:sp>
        <p:nvSpPr>
          <p:cNvPr id="16" name="Content Placeholder 15"/>
          <p:cNvSpPr>
            <a:spLocks noGrp="1"/>
          </p:cNvSpPr>
          <p:nvPr>
            <p:ph sz="quarter" idx="16"/>
          </p:nvPr>
        </p:nvSpPr>
        <p:spPr>
          <a:xfrm>
            <a:off x="457200" y="2774949"/>
            <a:ext cx="1622323" cy="370062"/>
          </a:xfrm>
        </p:spPr>
        <p:txBody>
          <a:bodyPr/>
          <a:lstStyle/>
          <a:p>
            <a:pPr marL="432" indent="0">
              <a:buNone/>
            </a:pPr>
            <a:r>
              <a:rPr lang="en-IN" sz="2400" dirty="0"/>
              <a:t>alpha helix</a:t>
            </a:r>
          </a:p>
        </p:txBody>
      </p:sp>
      <p:graphicFrame>
        <p:nvGraphicFramePr>
          <p:cNvPr id="29" name="Object 28" descr="alpha helix,"/>
          <p:cNvGraphicFramePr>
            <a:graphicFrameLocks noChangeAspect="1"/>
          </p:cNvGraphicFramePr>
          <p:nvPr>
            <p:extLst/>
          </p:nvPr>
        </p:nvGraphicFramePr>
        <p:xfrm>
          <a:off x="2192338" y="2744788"/>
          <a:ext cx="1257300" cy="431800"/>
        </p:xfrm>
        <a:graphic>
          <a:graphicData uri="http://schemas.openxmlformats.org/presentationml/2006/ole">
            <mc:AlternateContent xmlns:mc="http://schemas.openxmlformats.org/markup-compatibility/2006">
              <mc:Choice xmlns:v="urn:schemas-microsoft-com:vml" Requires="v">
                <p:oleObj spid="_x0000_s7190" name="Equation" r:id="rId4" imgW="1257120" imgH="431640" progId="Equation.DSMT4">
                  <p:embed/>
                </p:oleObj>
              </mc:Choice>
              <mc:Fallback>
                <p:oleObj name="Equation" r:id="rId4" imgW="1257120" imgH="431640" progId="Equation.DSMT4">
                  <p:embed/>
                  <p:pic>
                    <p:nvPicPr>
                      <p:cNvPr id="29" name="Object 28" descr="alpha helix,"/>
                      <p:cNvPicPr/>
                      <p:nvPr/>
                    </p:nvPicPr>
                    <p:blipFill>
                      <a:blip r:embed="rId5"/>
                      <a:stretch>
                        <a:fillRect/>
                      </a:stretch>
                    </p:blipFill>
                    <p:spPr>
                      <a:xfrm>
                        <a:off x="2192338" y="2744788"/>
                        <a:ext cx="1257300" cy="431800"/>
                      </a:xfrm>
                      <a:prstGeom prst="rect">
                        <a:avLst/>
                      </a:prstGeom>
                    </p:spPr>
                  </p:pic>
                </p:oleObj>
              </mc:Fallback>
            </mc:AlternateContent>
          </a:graphicData>
        </a:graphic>
      </p:graphicFrame>
      <p:sp>
        <p:nvSpPr>
          <p:cNvPr id="17" name="Content Placeholder 16"/>
          <p:cNvSpPr>
            <a:spLocks noGrp="1"/>
          </p:cNvSpPr>
          <p:nvPr>
            <p:ph sz="quarter" idx="17"/>
          </p:nvPr>
        </p:nvSpPr>
        <p:spPr>
          <a:xfrm>
            <a:off x="460761" y="3228538"/>
            <a:ext cx="5096416" cy="388588"/>
          </a:xfrm>
        </p:spPr>
        <p:txBody>
          <a:bodyPr/>
          <a:lstStyle/>
          <a:p>
            <a:r>
              <a:rPr lang="en-IN" sz="2400" dirty="0"/>
              <a:t>hydrogen bonds form between the</a:t>
            </a:r>
          </a:p>
        </p:txBody>
      </p:sp>
      <p:sp>
        <p:nvSpPr>
          <p:cNvPr id="18" name="Content Placeholder 17"/>
          <p:cNvSpPr>
            <a:spLocks noGrp="1"/>
          </p:cNvSpPr>
          <p:nvPr>
            <p:ph sz="quarter" idx="18"/>
          </p:nvPr>
        </p:nvSpPr>
        <p:spPr>
          <a:xfrm>
            <a:off x="460761" y="3686343"/>
            <a:ext cx="2209730" cy="402168"/>
          </a:xfrm>
        </p:spPr>
        <p:txBody>
          <a:bodyPr/>
          <a:lstStyle/>
          <a:p>
            <a:pPr marL="255600" indent="0">
              <a:buNone/>
            </a:pPr>
            <a:r>
              <a:rPr lang="en-IN" sz="2400" dirty="0"/>
              <a:t>oxygen of the</a:t>
            </a:r>
          </a:p>
        </p:txBody>
      </p:sp>
      <p:graphicFrame>
        <p:nvGraphicFramePr>
          <p:cNvPr id="30" name="Object 29" descr="C, double bond, O"/>
          <p:cNvGraphicFramePr>
            <a:graphicFrameLocks noChangeAspect="1"/>
          </p:cNvGraphicFramePr>
          <p:nvPr>
            <p:extLst/>
          </p:nvPr>
        </p:nvGraphicFramePr>
        <p:xfrm>
          <a:off x="2750742" y="3770550"/>
          <a:ext cx="889000" cy="279400"/>
        </p:xfrm>
        <a:graphic>
          <a:graphicData uri="http://schemas.openxmlformats.org/presentationml/2006/ole">
            <mc:AlternateContent xmlns:mc="http://schemas.openxmlformats.org/markup-compatibility/2006">
              <mc:Choice xmlns:v="urn:schemas-microsoft-com:vml" Requires="v">
                <p:oleObj spid="_x0000_s7191" name="Equation" r:id="rId6" imgW="888840" imgH="279360" progId="Equation.DSMT4">
                  <p:embed/>
                </p:oleObj>
              </mc:Choice>
              <mc:Fallback>
                <p:oleObj name="Equation" r:id="rId6" imgW="888840" imgH="279360" progId="Equation.DSMT4">
                  <p:embed/>
                  <p:pic>
                    <p:nvPicPr>
                      <p:cNvPr id="30" name="Object 29" descr="C, double bond, O"/>
                      <p:cNvPicPr/>
                      <p:nvPr/>
                    </p:nvPicPr>
                    <p:blipFill>
                      <a:blip r:embed="rId7"/>
                      <a:stretch>
                        <a:fillRect/>
                      </a:stretch>
                    </p:blipFill>
                    <p:spPr>
                      <a:xfrm>
                        <a:off x="2750742" y="3770550"/>
                        <a:ext cx="889000" cy="279400"/>
                      </a:xfrm>
                      <a:prstGeom prst="rect">
                        <a:avLst/>
                      </a:prstGeom>
                    </p:spPr>
                  </p:pic>
                </p:oleObj>
              </mc:Fallback>
            </mc:AlternateContent>
          </a:graphicData>
        </a:graphic>
      </p:graphicFrame>
      <p:sp>
        <p:nvSpPr>
          <p:cNvPr id="19" name="Content Placeholder 18"/>
          <p:cNvSpPr>
            <a:spLocks noGrp="1"/>
          </p:cNvSpPr>
          <p:nvPr>
            <p:ph sz="quarter" idx="19"/>
          </p:nvPr>
        </p:nvSpPr>
        <p:spPr>
          <a:xfrm>
            <a:off x="3740055" y="3664431"/>
            <a:ext cx="2360547" cy="423180"/>
          </a:xfrm>
        </p:spPr>
        <p:txBody>
          <a:bodyPr/>
          <a:lstStyle/>
          <a:p>
            <a:pPr marL="0" indent="0">
              <a:buNone/>
            </a:pPr>
            <a:r>
              <a:rPr lang="en-IN" sz="2400" dirty="0"/>
              <a:t>groups and the</a:t>
            </a:r>
          </a:p>
        </p:txBody>
      </p:sp>
      <p:sp>
        <p:nvSpPr>
          <p:cNvPr id="20" name="Content Placeholder 19"/>
          <p:cNvSpPr>
            <a:spLocks noGrp="1"/>
          </p:cNvSpPr>
          <p:nvPr>
            <p:ph sz="quarter" idx="20"/>
          </p:nvPr>
        </p:nvSpPr>
        <p:spPr>
          <a:xfrm>
            <a:off x="460761" y="4165409"/>
            <a:ext cx="2031716" cy="396818"/>
          </a:xfrm>
        </p:spPr>
        <p:txBody>
          <a:bodyPr/>
          <a:lstStyle/>
          <a:p>
            <a:pPr marL="255600" indent="0">
              <a:buNone/>
            </a:pPr>
            <a:r>
              <a:rPr lang="en-IN" sz="2400" dirty="0"/>
              <a:t>hydrogen of</a:t>
            </a:r>
          </a:p>
        </p:txBody>
      </p:sp>
      <p:graphicFrame>
        <p:nvGraphicFramePr>
          <p:cNvPr id="32" name="Object 31" descr="N, single bond, H"/>
          <p:cNvGraphicFramePr>
            <a:graphicFrameLocks noChangeAspect="1"/>
          </p:cNvGraphicFramePr>
          <p:nvPr>
            <p:extLst/>
          </p:nvPr>
        </p:nvGraphicFramePr>
        <p:xfrm>
          <a:off x="2622289" y="4233483"/>
          <a:ext cx="812800" cy="254000"/>
        </p:xfrm>
        <a:graphic>
          <a:graphicData uri="http://schemas.openxmlformats.org/presentationml/2006/ole">
            <mc:AlternateContent xmlns:mc="http://schemas.openxmlformats.org/markup-compatibility/2006">
              <mc:Choice xmlns:v="urn:schemas-microsoft-com:vml" Requires="v">
                <p:oleObj spid="_x0000_s7192" name="Equation" r:id="rId8" imgW="812520" imgH="253800" progId="Equation.DSMT4">
                  <p:embed/>
                </p:oleObj>
              </mc:Choice>
              <mc:Fallback>
                <p:oleObj name="Equation" r:id="rId8" imgW="812520" imgH="253800" progId="Equation.DSMT4">
                  <p:embed/>
                  <p:pic>
                    <p:nvPicPr>
                      <p:cNvPr id="32" name="Object 31" descr="N, single bond, H"/>
                      <p:cNvPicPr/>
                      <p:nvPr/>
                    </p:nvPicPr>
                    <p:blipFill>
                      <a:blip r:embed="rId9"/>
                      <a:stretch>
                        <a:fillRect/>
                      </a:stretch>
                    </p:blipFill>
                    <p:spPr>
                      <a:xfrm>
                        <a:off x="2622289" y="4233483"/>
                        <a:ext cx="812800" cy="254000"/>
                      </a:xfrm>
                      <a:prstGeom prst="rect">
                        <a:avLst/>
                      </a:prstGeom>
                    </p:spPr>
                  </p:pic>
                </p:oleObj>
              </mc:Fallback>
            </mc:AlternateContent>
          </a:graphicData>
        </a:graphic>
      </p:graphicFrame>
      <p:sp>
        <p:nvSpPr>
          <p:cNvPr id="21" name="Content Placeholder 20"/>
          <p:cNvSpPr>
            <a:spLocks noGrp="1"/>
          </p:cNvSpPr>
          <p:nvPr>
            <p:ph sz="quarter" idx="21"/>
          </p:nvPr>
        </p:nvSpPr>
        <p:spPr>
          <a:xfrm>
            <a:off x="3564901" y="4128659"/>
            <a:ext cx="2826854" cy="426567"/>
          </a:xfrm>
        </p:spPr>
        <p:txBody>
          <a:bodyPr/>
          <a:lstStyle/>
          <a:p>
            <a:pPr marL="432" indent="0">
              <a:buNone/>
            </a:pPr>
            <a:r>
              <a:rPr lang="en-IN" sz="2400" dirty="0"/>
              <a:t>groups of the amide</a:t>
            </a:r>
          </a:p>
        </p:txBody>
      </p:sp>
      <p:sp>
        <p:nvSpPr>
          <p:cNvPr id="22" name="Content Placeholder 21"/>
          <p:cNvSpPr>
            <a:spLocks noGrp="1"/>
          </p:cNvSpPr>
          <p:nvPr>
            <p:ph sz="quarter" idx="22"/>
          </p:nvPr>
        </p:nvSpPr>
        <p:spPr>
          <a:xfrm>
            <a:off x="448978" y="4666308"/>
            <a:ext cx="4196764" cy="417756"/>
          </a:xfrm>
        </p:spPr>
        <p:txBody>
          <a:bodyPr/>
          <a:lstStyle/>
          <a:p>
            <a:pPr marL="255600" indent="0">
              <a:buNone/>
            </a:pPr>
            <a:r>
              <a:rPr lang="en-IN" sz="2400" dirty="0"/>
              <a:t>bonds in the next turn of the</a:t>
            </a:r>
          </a:p>
        </p:txBody>
      </p:sp>
      <p:graphicFrame>
        <p:nvGraphicFramePr>
          <p:cNvPr id="34" name="Object 33" descr="alpha helix"/>
          <p:cNvGraphicFramePr>
            <a:graphicFrameLocks noChangeAspect="1"/>
          </p:cNvGraphicFramePr>
          <p:nvPr>
            <p:extLst/>
          </p:nvPr>
        </p:nvGraphicFramePr>
        <p:xfrm>
          <a:off x="4745038" y="4672013"/>
          <a:ext cx="939800" cy="355600"/>
        </p:xfrm>
        <a:graphic>
          <a:graphicData uri="http://schemas.openxmlformats.org/presentationml/2006/ole">
            <mc:AlternateContent xmlns:mc="http://schemas.openxmlformats.org/markup-compatibility/2006">
              <mc:Choice xmlns:v="urn:schemas-microsoft-com:vml" Requires="v">
                <p:oleObj spid="_x0000_s7193" name="Equation" r:id="rId10" imgW="939600" imgH="355320" progId="Equation.DSMT4">
                  <p:embed/>
                </p:oleObj>
              </mc:Choice>
              <mc:Fallback>
                <p:oleObj name="Equation" r:id="rId10" imgW="939600" imgH="355320" progId="Equation.DSMT4">
                  <p:embed/>
                  <p:pic>
                    <p:nvPicPr>
                      <p:cNvPr id="34" name="Object 33" descr="alpha helix"/>
                      <p:cNvPicPr/>
                      <p:nvPr/>
                    </p:nvPicPr>
                    <p:blipFill>
                      <a:blip r:embed="rId11"/>
                      <a:stretch>
                        <a:fillRect/>
                      </a:stretch>
                    </p:blipFill>
                    <p:spPr>
                      <a:xfrm>
                        <a:off x="4745038" y="4672013"/>
                        <a:ext cx="939800" cy="355600"/>
                      </a:xfrm>
                      <a:prstGeom prst="rect">
                        <a:avLst/>
                      </a:prstGeom>
                    </p:spPr>
                  </p:pic>
                </p:oleObj>
              </mc:Fallback>
            </mc:AlternateContent>
          </a:graphicData>
        </a:graphic>
      </p:graphicFrame>
      <p:sp>
        <p:nvSpPr>
          <p:cNvPr id="23" name="Content Placeholder 22"/>
          <p:cNvSpPr>
            <a:spLocks noGrp="1"/>
          </p:cNvSpPr>
          <p:nvPr>
            <p:ph sz="quarter" idx="23"/>
          </p:nvPr>
        </p:nvSpPr>
        <p:spPr>
          <a:xfrm>
            <a:off x="448655" y="5193686"/>
            <a:ext cx="5992316" cy="1170537"/>
          </a:xfrm>
        </p:spPr>
        <p:txBody>
          <a:bodyPr/>
          <a:lstStyle/>
          <a:p>
            <a:r>
              <a:rPr lang="en-IN" sz="2400" dirty="0"/>
              <a:t>the formation of many hydrogen bonds along the polypeptide chain gives the helical shape of a spiral staircase</a:t>
            </a:r>
          </a:p>
        </p:txBody>
      </p:sp>
      <p:pic>
        <p:nvPicPr>
          <p:cNvPr id="35" name="Content Placeholder 34" descr="The helix has a peptide backbone as a primary structure, and hydrogen bonds which form the secondary structure. The ball and stick model displays carbon, oxygen, nitrogen, hydrogen, and R groups."/>
          <p:cNvPicPr>
            <a:picLocks noGrp="1" noChangeAspect="1"/>
          </p:cNvPicPr>
          <p:nvPr>
            <p:ph sz="quarter" idx="24"/>
          </p:nvPr>
        </p:nvPicPr>
        <p:blipFill>
          <a:blip r:embed="rId12"/>
          <a:stretch>
            <a:fillRect/>
          </a:stretch>
        </p:blipFill>
        <p:spPr>
          <a:xfrm>
            <a:off x="6510627" y="1697077"/>
            <a:ext cx="2377433" cy="3112182"/>
          </a:xfrm>
          <a:prstGeom prst="rect">
            <a:avLst/>
          </a:prstGeom>
        </p:spPr>
      </p:pic>
    </p:spTree>
    <p:extLst>
      <p:ext uri="{BB962C8B-B14F-4D97-AF65-F5344CB8AC3E}">
        <p14:creationId xmlns:p14="http://schemas.microsoft.com/office/powerpoint/2010/main" val="132327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34F9-AE41-458D-BC89-3E1D285949FA}"/>
              </a:ext>
            </a:extLst>
          </p:cNvPr>
          <p:cNvSpPr>
            <a:spLocks noGrp="1"/>
          </p:cNvSpPr>
          <p:nvPr>
            <p:ph type="title"/>
          </p:nvPr>
        </p:nvSpPr>
        <p:spPr/>
        <p:txBody>
          <a:bodyPr/>
          <a:lstStyle/>
          <a:p>
            <a:r>
              <a:rPr lang="en-US" dirty="0"/>
              <a:t>Functions of Proteins</a:t>
            </a:r>
          </a:p>
        </p:txBody>
      </p:sp>
      <p:sp>
        <p:nvSpPr>
          <p:cNvPr id="3" name="Content Placeholder 2">
            <a:extLst>
              <a:ext uri="{FF2B5EF4-FFF2-40B4-BE49-F238E27FC236}">
                <a16:creationId xmlns:a16="http://schemas.microsoft.com/office/drawing/2014/main" id="{194370FB-69C9-4518-9378-5F51B2FA897C}"/>
              </a:ext>
            </a:extLst>
          </p:cNvPr>
          <p:cNvSpPr>
            <a:spLocks noGrp="1"/>
          </p:cNvSpPr>
          <p:nvPr>
            <p:ph sz="quarter" idx="13"/>
          </p:nvPr>
        </p:nvSpPr>
        <p:spPr/>
        <p:txBody>
          <a:bodyPr/>
          <a:lstStyle/>
          <a:p>
            <a:pPr marL="432" indent="0">
              <a:buNone/>
            </a:pPr>
            <a:r>
              <a:rPr lang="en-US" sz="2200" b="1" dirty="0"/>
              <a:t>Proteins</a:t>
            </a:r>
          </a:p>
          <a:p>
            <a:r>
              <a:rPr lang="en-US" sz="2200" dirty="0"/>
              <a:t>in the body are polymers made from 20 different amino acids</a:t>
            </a:r>
          </a:p>
          <a:p>
            <a:r>
              <a:rPr lang="en-US" sz="2200" dirty="0"/>
              <a:t>differ in characteristics and functions that depend on the order of amino acids that make up the protein</a:t>
            </a:r>
          </a:p>
          <a:p>
            <a:r>
              <a:rPr lang="en-US" sz="2200" dirty="0"/>
              <a:t>form structural components such as cartilage, muscles, hair, and nails</a:t>
            </a:r>
          </a:p>
          <a:p>
            <a:r>
              <a:rPr lang="en-US" sz="2200" dirty="0"/>
              <a:t>function as enzymes to regulate biological reactions such as digestion and cellular metabolism</a:t>
            </a:r>
          </a:p>
          <a:p>
            <a:r>
              <a:rPr lang="en-US" sz="2200" dirty="0"/>
              <a:t>such as hemoglobin and myoglobin transport oxygen in the blood</a:t>
            </a:r>
          </a:p>
        </p:txBody>
      </p:sp>
    </p:spTree>
    <p:extLst>
      <p:ext uri="{BB962C8B-B14F-4D97-AF65-F5344CB8AC3E}">
        <p14:creationId xmlns:p14="http://schemas.microsoft.com/office/powerpoint/2010/main" val="735416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Secondary Structure: Beta-Pleated Sheet</a:t>
            </a:r>
          </a:p>
        </p:txBody>
      </p:sp>
      <p:sp>
        <p:nvSpPr>
          <p:cNvPr id="5" name="Content Placeholder 4"/>
          <p:cNvSpPr>
            <a:spLocks noGrp="1"/>
          </p:cNvSpPr>
          <p:nvPr>
            <p:ph sz="quarter" idx="14"/>
          </p:nvPr>
        </p:nvSpPr>
        <p:spPr>
          <a:xfrm>
            <a:off x="457200" y="1581620"/>
            <a:ext cx="3878826" cy="758091"/>
          </a:xfrm>
        </p:spPr>
        <p:txBody>
          <a:bodyPr/>
          <a:lstStyle/>
          <a:p>
            <a:pPr marL="432" indent="0">
              <a:buNone/>
            </a:pPr>
            <a:r>
              <a:rPr lang="en-IN" sz="2400" dirty="0"/>
              <a:t>In the </a:t>
            </a:r>
            <a:r>
              <a:rPr lang="en-IN" sz="2400" b="1" dirty="0"/>
              <a:t>secondary structure </a:t>
            </a:r>
            <a:r>
              <a:rPr lang="en-IN" sz="2400" dirty="0"/>
              <a:t>of a beta-pleated sheet</a:t>
            </a:r>
          </a:p>
        </p:txBody>
      </p:sp>
      <p:graphicFrame>
        <p:nvGraphicFramePr>
          <p:cNvPr id="2" name="Object 1" descr="beta-pleated sheet,"/>
          <p:cNvGraphicFramePr>
            <a:graphicFrameLocks noChangeAspect="1"/>
          </p:cNvGraphicFramePr>
          <p:nvPr>
            <p:extLst/>
          </p:nvPr>
        </p:nvGraphicFramePr>
        <p:xfrm>
          <a:off x="450850" y="2374900"/>
          <a:ext cx="2527300" cy="431800"/>
        </p:xfrm>
        <a:graphic>
          <a:graphicData uri="http://schemas.openxmlformats.org/presentationml/2006/ole">
            <mc:AlternateContent xmlns:mc="http://schemas.openxmlformats.org/markup-compatibility/2006">
              <mc:Choice xmlns:v="urn:schemas-microsoft-com:vml" Requires="v">
                <p:oleObj spid="_x0000_s8199" name="Equation" r:id="rId3" imgW="2527200" imgH="431640" progId="Equation.DSMT4">
                  <p:embed/>
                </p:oleObj>
              </mc:Choice>
              <mc:Fallback>
                <p:oleObj name="Equation" r:id="rId3" imgW="2527200" imgH="431640" progId="Equation.DSMT4">
                  <p:embed/>
                  <p:pic>
                    <p:nvPicPr>
                      <p:cNvPr id="2" name="Object 1" descr="beta-pleated sheet,"/>
                      <p:cNvPicPr/>
                      <p:nvPr/>
                    </p:nvPicPr>
                    <p:blipFill>
                      <a:blip r:embed="rId4"/>
                      <a:stretch>
                        <a:fillRect/>
                      </a:stretch>
                    </p:blipFill>
                    <p:spPr>
                      <a:xfrm>
                        <a:off x="450850" y="2374900"/>
                        <a:ext cx="2527300" cy="431800"/>
                      </a:xfrm>
                      <a:prstGeom prst="rect">
                        <a:avLst/>
                      </a:prstGeom>
                    </p:spPr>
                  </p:pic>
                </p:oleObj>
              </mc:Fallback>
            </mc:AlternateContent>
          </a:graphicData>
        </a:graphic>
      </p:graphicFrame>
      <p:sp>
        <p:nvSpPr>
          <p:cNvPr id="6" name="Content Placeholder 5"/>
          <p:cNvSpPr>
            <a:spLocks noGrp="1"/>
          </p:cNvSpPr>
          <p:nvPr>
            <p:ph sz="quarter" idx="15"/>
          </p:nvPr>
        </p:nvSpPr>
        <p:spPr>
          <a:xfrm>
            <a:off x="454672" y="2843319"/>
            <a:ext cx="3732767" cy="2628334"/>
          </a:xfrm>
        </p:spPr>
        <p:txBody>
          <a:bodyPr/>
          <a:lstStyle/>
          <a:p>
            <a:pPr marL="432" indent="0">
              <a:buNone/>
            </a:pPr>
            <a:r>
              <a:rPr lang="en-IN" sz="2400" dirty="0"/>
              <a:t>hydrogen bonds form between the carbonyl oxygen atoms and hydrogen atoms in the amide groups bending the polypeptide chain into a sheet.</a:t>
            </a:r>
          </a:p>
        </p:txBody>
      </p:sp>
      <p:pic>
        <p:nvPicPr>
          <p:cNvPr id="3" name="Content Placeholder 2" descr="A secondary structure of a beta pleated sheet, from N terminus, to C terminus, shows hydrogen bonds between peptide bond backbones in addition to carbon, oxygen, nitrogen, R groups, and hydrogen."/>
          <p:cNvPicPr>
            <a:picLocks noGrp="1" noChangeAspect="1"/>
          </p:cNvPicPr>
          <p:nvPr>
            <p:ph sz="quarter" idx="16"/>
          </p:nvPr>
        </p:nvPicPr>
        <p:blipFill>
          <a:blip r:embed="rId5"/>
          <a:stretch>
            <a:fillRect/>
          </a:stretch>
        </p:blipFill>
        <p:spPr>
          <a:xfrm>
            <a:off x="4682810" y="1539844"/>
            <a:ext cx="4277354" cy="4079939"/>
          </a:xfrm>
          <a:prstGeom prst="rect">
            <a:avLst/>
          </a:prstGeom>
        </p:spPr>
      </p:pic>
    </p:spTree>
    <p:extLst>
      <p:ext uri="{BB962C8B-B14F-4D97-AF65-F5344CB8AC3E}">
        <p14:creationId xmlns:p14="http://schemas.microsoft.com/office/powerpoint/2010/main" val="1372005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Secondary Structure: Triple Helix</a:t>
            </a:r>
          </a:p>
        </p:txBody>
      </p:sp>
      <p:sp>
        <p:nvSpPr>
          <p:cNvPr id="5" name="Content Placeholder 4"/>
          <p:cNvSpPr>
            <a:spLocks noGrp="1"/>
          </p:cNvSpPr>
          <p:nvPr>
            <p:ph sz="quarter" idx="14"/>
          </p:nvPr>
        </p:nvSpPr>
        <p:spPr>
          <a:xfrm>
            <a:off x="457200" y="1558463"/>
            <a:ext cx="8229600" cy="2217124"/>
          </a:xfrm>
        </p:spPr>
        <p:txBody>
          <a:bodyPr/>
          <a:lstStyle/>
          <a:p>
            <a:pPr marL="432" indent="0">
              <a:buNone/>
            </a:pPr>
            <a:r>
              <a:rPr lang="en-IN" sz="2400" dirty="0"/>
              <a:t>In the </a:t>
            </a:r>
            <a:r>
              <a:rPr lang="en-IN" sz="2400" b="1" dirty="0"/>
              <a:t>secondary structure </a:t>
            </a:r>
            <a:r>
              <a:rPr lang="en-IN" sz="2400" dirty="0"/>
              <a:t>of a triple helix,</a:t>
            </a:r>
          </a:p>
          <a:p>
            <a:r>
              <a:rPr lang="en-IN" sz="2400" dirty="0"/>
              <a:t>three polypeptide chains are woven together</a:t>
            </a:r>
          </a:p>
          <a:p>
            <a:r>
              <a:rPr lang="en-IN" sz="2400" dirty="0"/>
              <a:t>hydrogen bonds hold the chains together, giving the polypeptide the added strength typical of collagen, connective tissue, skin, tendons, and cartilage</a:t>
            </a:r>
          </a:p>
        </p:txBody>
      </p:sp>
      <p:pic>
        <p:nvPicPr>
          <p:cNvPr id="2" name="Content Placeholder 1" descr="A triple helix is tightly braided whereas the three peptide changes at one end are loosely braided."/>
          <p:cNvPicPr>
            <a:picLocks noGrp="1" noChangeAspect="1"/>
          </p:cNvPicPr>
          <p:nvPr>
            <p:ph sz="quarter" idx="15"/>
          </p:nvPr>
        </p:nvPicPr>
        <p:blipFill>
          <a:blip r:embed="rId2"/>
          <a:stretch>
            <a:fillRect/>
          </a:stretch>
        </p:blipFill>
        <p:spPr>
          <a:xfrm>
            <a:off x="2562459" y="3897233"/>
            <a:ext cx="4019080" cy="1433672"/>
          </a:xfrm>
          <a:prstGeom prst="rect">
            <a:avLst/>
          </a:prstGeom>
        </p:spPr>
      </p:pic>
      <p:sp>
        <p:nvSpPr>
          <p:cNvPr id="7" name="Content Placeholder 6"/>
          <p:cNvSpPr>
            <a:spLocks noGrp="1"/>
          </p:cNvSpPr>
          <p:nvPr>
            <p:ph sz="quarter" idx="16"/>
          </p:nvPr>
        </p:nvSpPr>
        <p:spPr>
          <a:xfrm>
            <a:off x="457200" y="5452551"/>
            <a:ext cx="8232776" cy="845010"/>
          </a:xfrm>
        </p:spPr>
        <p:txBody>
          <a:bodyPr/>
          <a:lstStyle/>
          <a:p>
            <a:pPr marL="432" indent="0">
              <a:buNone/>
            </a:pPr>
            <a:r>
              <a:rPr lang="en-IN" sz="2400" dirty="0"/>
              <a:t>Collagen </a:t>
            </a:r>
            <a:r>
              <a:rPr lang="en-IN" sz="2400" dirty="0" err="1"/>
              <a:t>fibers</a:t>
            </a:r>
            <a:r>
              <a:rPr lang="en-IN" sz="2400" dirty="0"/>
              <a:t> are triple helices of polypeptide chains held together by hydrogen bonds.</a:t>
            </a:r>
          </a:p>
        </p:txBody>
      </p:sp>
    </p:spTree>
    <p:extLst>
      <p:ext uri="{BB962C8B-B14F-4D97-AF65-F5344CB8AC3E}">
        <p14:creationId xmlns:p14="http://schemas.microsoft.com/office/powerpoint/2010/main" val="1734355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1CB4-E1E1-45D7-ADF6-C2084C2BB71D}"/>
              </a:ext>
            </a:extLst>
          </p:cNvPr>
          <p:cNvSpPr>
            <a:spLocks noGrp="1"/>
          </p:cNvSpPr>
          <p:nvPr>
            <p:ph type="title"/>
          </p:nvPr>
        </p:nvSpPr>
        <p:spPr>
          <a:xfrm>
            <a:off x="457200" y="215371"/>
            <a:ext cx="8305800" cy="1097279"/>
          </a:xfrm>
        </p:spPr>
        <p:txBody>
          <a:bodyPr/>
          <a:lstStyle/>
          <a:p>
            <a:r>
              <a:rPr lang="en-US" sz="3400" dirty="0"/>
              <a:t>Chemistry Link to Health: Protein Secondary Structures and Disease </a:t>
            </a:r>
            <a:r>
              <a:rPr lang="en-US" sz="2000" b="0" dirty="0"/>
              <a:t>(1 of 2)</a:t>
            </a:r>
          </a:p>
        </p:txBody>
      </p:sp>
      <p:sp>
        <p:nvSpPr>
          <p:cNvPr id="3" name="Content Placeholder 2">
            <a:extLst>
              <a:ext uri="{FF2B5EF4-FFF2-40B4-BE49-F238E27FC236}">
                <a16:creationId xmlns:a16="http://schemas.microsoft.com/office/drawing/2014/main" id="{A944D82D-6B2F-4A99-9FCB-96641B0FB779}"/>
              </a:ext>
            </a:extLst>
          </p:cNvPr>
          <p:cNvSpPr>
            <a:spLocks noGrp="1"/>
          </p:cNvSpPr>
          <p:nvPr>
            <p:ph sz="quarter" idx="13"/>
          </p:nvPr>
        </p:nvSpPr>
        <p:spPr>
          <a:xfrm>
            <a:off x="457200" y="1556326"/>
            <a:ext cx="8305800" cy="4692074"/>
          </a:xfrm>
        </p:spPr>
        <p:txBody>
          <a:bodyPr/>
          <a:lstStyle/>
          <a:p>
            <a:pPr marL="432" indent="0">
              <a:buNone/>
            </a:pPr>
            <a:r>
              <a:rPr lang="en-US" sz="2200" dirty="0"/>
              <a:t>Alzheimer’s disease is a form of dementia in which a person has increasing memory loss and inability to handle daily tasks.</a:t>
            </a:r>
          </a:p>
          <a:p>
            <a:r>
              <a:rPr lang="en-US" sz="2200" dirty="0"/>
              <a:t>In the brain of a normal person, small beta-amyloid proteins, made up of 42 amino acids, exist in the alpha-helical form.</a:t>
            </a:r>
          </a:p>
          <a:p>
            <a:r>
              <a:rPr lang="en-US" sz="2200" dirty="0"/>
              <a:t>In the brain of a person with Alzheimer’s, the beta-amyloid proteins change shape from the normal alpha helices that are soluble, to sticky beta-pleated sheets, forming clusters of insoluble protein fragments called plaques.</a:t>
            </a:r>
          </a:p>
          <a:p>
            <a:r>
              <a:rPr lang="en-US" sz="2200" dirty="0"/>
              <a:t>The diagnosis of Alzheimer’s disease is based on the presence of plaques and neurofibrillary tangles in the neurons that affect the transmission of nerve signals.</a:t>
            </a:r>
          </a:p>
        </p:txBody>
      </p:sp>
    </p:spTree>
    <p:extLst>
      <p:ext uri="{BB962C8B-B14F-4D97-AF65-F5344CB8AC3E}">
        <p14:creationId xmlns:p14="http://schemas.microsoft.com/office/powerpoint/2010/main" val="3268920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Protein Secondary Structures and Disease </a:t>
            </a:r>
            <a:r>
              <a:rPr lang="en-IN" sz="2000" b="0" dirty="0"/>
              <a:t>(2 of 2)</a:t>
            </a:r>
          </a:p>
        </p:txBody>
      </p:sp>
      <p:sp>
        <p:nvSpPr>
          <p:cNvPr id="5" name="Content Placeholder 4"/>
          <p:cNvSpPr>
            <a:spLocks noGrp="1"/>
          </p:cNvSpPr>
          <p:nvPr>
            <p:ph sz="quarter" idx="13"/>
          </p:nvPr>
        </p:nvSpPr>
        <p:spPr>
          <a:xfrm>
            <a:off x="457200" y="1556327"/>
            <a:ext cx="8377084" cy="1290112"/>
          </a:xfrm>
        </p:spPr>
        <p:txBody>
          <a:bodyPr/>
          <a:lstStyle/>
          <a:p>
            <a:pPr marL="432" indent="0">
              <a:buNone/>
            </a:pPr>
            <a:r>
              <a:rPr lang="en-IN" sz="2400" dirty="0"/>
              <a:t>In an Alzheimer’s brain, beta-amyloid plaques and neurofibrillary tangles damage the neurons and interfere with nerve signals.</a:t>
            </a:r>
          </a:p>
        </p:txBody>
      </p:sp>
      <p:pic>
        <p:nvPicPr>
          <p:cNvPr id="7" name="Content Placeholder 6" descr="Figure A is of a normal neuron and beta-amyloid proteins. For long description in Notes pane, press F6."/>
          <p:cNvPicPr>
            <a:picLocks noGrp="1" noChangeAspect="1"/>
          </p:cNvPicPr>
          <p:nvPr>
            <p:ph sz="quarter" idx="14"/>
          </p:nvPr>
        </p:nvPicPr>
        <p:blipFill>
          <a:blip r:embed="rId3"/>
          <a:stretch>
            <a:fillRect/>
          </a:stretch>
        </p:blipFill>
        <p:spPr>
          <a:xfrm>
            <a:off x="1596733" y="3090863"/>
            <a:ext cx="5950534" cy="2986087"/>
          </a:xfrm>
          <a:prstGeom prst="rect">
            <a:avLst/>
          </a:prstGeom>
        </p:spPr>
      </p:pic>
    </p:spTree>
    <p:extLst>
      <p:ext uri="{BB962C8B-B14F-4D97-AF65-F5344CB8AC3E}">
        <p14:creationId xmlns:p14="http://schemas.microsoft.com/office/powerpoint/2010/main" val="386510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EDEB-F004-4BFC-98E8-B04B53FB9157}"/>
              </a:ext>
            </a:extLst>
          </p:cNvPr>
          <p:cNvSpPr>
            <a:spLocks noGrp="1"/>
          </p:cNvSpPr>
          <p:nvPr>
            <p:ph type="title"/>
          </p:nvPr>
        </p:nvSpPr>
        <p:spPr/>
        <p:txBody>
          <a:bodyPr/>
          <a:lstStyle/>
          <a:p>
            <a:r>
              <a:rPr lang="en-US" dirty="0"/>
              <a:t>Tertiary Structure </a:t>
            </a:r>
            <a:r>
              <a:rPr lang="en-US" sz="2000" b="0" dirty="0"/>
              <a:t>(1 of 3)</a:t>
            </a:r>
          </a:p>
        </p:txBody>
      </p:sp>
      <p:sp>
        <p:nvSpPr>
          <p:cNvPr id="3" name="Content Placeholder 2">
            <a:extLst>
              <a:ext uri="{FF2B5EF4-FFF2-40B4-BE49-F238E27FC236}">
                <a16:creationId xmlns:a16="http://schemas.microsoft.com/office/drawing/2014/main" id="{9F3105CF-CDD3-4454-A438-C85A5928155E}"/>
              </a:ext>
            </a:extLst>
          </p:cNvPr>
          <p:cNvSpPr>
            <a:spLocks noGrp="1"/>
          </p:cNvSpPr>
          <p:nvPr>
            <p:ph sz="quarter" idx="13"/>
          </p:nvPr>
        </p:nvSpPr>
        <p:spPr>
          <a:xfrm>
            <a:off x="457199" y="1556326"/>
            <a:ext cx="8421329" cy="4467955"/>
          </a:xfrm>
        </p:spPr>
        <p:txBody>
          <a:bodyPr/>
          <a:lstStyle/>
          <a:p>
            <a:pPr marL="432" indent="0">
              <a:buNone/>
            </a:pPr>
            <a:r>
              <a:rPr lang="en-US" dirty="0"/>
              <a:t>The </a:t>
            </a:r>
            <a:r>
              <a:rPr lang="en-US" b="1" dirty="0"/>
              <a:t>tertiary structure</a:t>
            </a:r>
            <a:r>
              <a:rPr lang="en-US" dirty="0"/>
              <a:t> of a protein</a:t>
            </a:r>
          </a:p>
          <a:p>
            <a:r>
              <a:rPr lang="en-US" dirty="0"/>
              <a:t>is an overall three-dimensional shape caused by interactions of different parts of the chain, causing it to bend and twist</a:t>
            </a:r>
          </a:p>
          <a:p>
            <a:r>
              <a:rPr lang="en-US" dirty="0"/>
              <a:t>is determined by </a:t>
            </a:r>
            <a:r>
              <a:rPr lang="en-US" b="1" dirty="0"/>
              <a:t>cross-links</a:t>
            </a:r>
            <a:r>
              <a:rPr lang="en-US" dirty="0"/>
              <a:t>, the attractions and repulsions between the side chains (R groups) of the amino acids in a peptide chain</a:t>
            </a:r>
          </a:p>
        </p:txBody>
      </p:sp>
    </p:spTree>
    <p:extLst>
      <p:ext uri="{BB962C8B-B14F-4D97-AF65-F5344CB8AC3E}">
        <p14:creationId xmlns:p14="http://schemas.microsoft.com/office/powerpoint/2010/main" val="1850061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Tertiary Structure </a:t>
            </a:r>
            <a:r>
              <a:rPr lang="en-IN" sz="2000" b="0" dirty="0"/>
              <a:t>(2 of 3)</a:t>
            </a:r>
          </a:p>
        </p:txBody>
      </p:sp>
      <p:sp>
        <p:nvSpPr>
          <p:cNvPr id="5" name="Content Placeholder 4"/>
          <p:cNvSpPr>
            <a:spLocks noGrp="1"/>
          </p:cNvSpPr>
          <p:nvPr>
            <p:ph sz="quarter" idx="13"/>
          </p:nvPr>
        </p:nvSpPr>
        <p:spPr>
          <a:xfrm>
            <a:off x="457200" y="1556327"/>
            <a:ext cx="8229600" cy="1245867"/>
          </a:xfrm>
        </p:spPr>
        <p:txBody>
          <a:bodyPr/>
          <a:lstStyle/>
          <a:p>
            <a:pPr marL="432" indent="0">
              <a:buNone/>
            </a:pPr>
            <a:r>
              <a:rPr lang="en-IN" sz="2400" dirty="0"/>
              <a:t>Interactions between amino acid R groups fold a protein into a specific three-dimensional shape called its </a:t>
            </a:r>
            <a:r>
              <a:rPr lang="en-IN" sz="2400" b="1" dirty="0"/>
              <a:t>tertiary structure.</a:t>
            </a:r>
          </a:p>
        </p:txBody>
      </p:sp>
      <p:pic>
        <p:nvPicPr>
          <p:cNvPr id="7" name="Content Placeholder 6" descr="An example of a tertiary structure is composed of various elements, as follows. For long description in Notes pane, press F6."/>
          <p:cNvPicPr>
            <a:picLocks noGrp="1" noChangeAspect="1"/>
          </p:cNvPicPr>
          <p:nvPr>
            <p:ph sz="quarter" idx="14"/>
          </p:nvPr>
        </p:nvPicPr>
        <p:blipFill>
          <a:blip r:embed="rId3"/>
          <a:stretch>
            <a:fillRect/>
          </a:stretch>
        </p:blipFill>
        <p:spPr>
          <a:xfrm>
            <a:off x="2403665" y="2894886"/>
            <a:ext cx="4336671" cy="3333591"/>
          </a:xfrm>
          <a:prstGeom prst="rect">
            <a:avLst/>
          </a:prstGeom>
        </p:spPr>
      </p:pic>
    </p:spTree>
    <p:extLst>
      <p:ext uri="{BB962C8B-B14F-4D97-AF65-F5344CB8AC3E}">
        <p14:creationId xmlns:p14="http://schemas.microsoft.com/office/powerpoint/2010/main" val="198739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EAF6-D1CC-4037-9D68-0F25DEB35CC0}"/>
              </a:ext>
            </a:extLst>
          </p:cNvPr>
          <p:cNvSpPr>
            <a:spLocks noGrp="1"/>
          </p:cNvSpPr>
          <p:nvPr>
            <p:ph type="title"/>
          </p:nvPr>
        </p:nvSpPr>
        <p:spPr/>
        <p:txBody>
          <a:bodyPr/>
          <a:lstStyle/>
          <a:p>
            <a:r>
              <a:rPr lang="en-US" dirty="0"/>
              <a:t>Tertiary Structure </a:t>
            </a:r>
            <a:r>
              <a:rPr lang="en-US" sz="2000" b="0" dirty="0"/>
              <a:t>(3 of 3)</a:t>
            </a:r>
          </a:p>
        </p:txBody>
      </p:sp>
      <p:sp>
        <p:nvSpPr>
          <p:cNvPr id="4" name="Content Placeholder 3">
            <a:extLst>
              <a:ext uri="{FF2B5EF4-FFF2-40B4-BE49-F238E27FC236}">
                <a16:creationId xmlns:a16="http://schemas.microsoft.com/office/drawing/2014/main" id="{0E7D78D0-0DEB-4F12-8E1E-86DD3AE38555}"/>
              </a:ext>
            </a:extLst>
          </p:cNvPr>
          <p:cNvSpPr>
            <a:spLocks noGrp="1"/>
          </p:cNvSpPr>
          <p:nvPr>
            <p:ph sz="quarter" idx="14"/>
          </p:nvPr>
        </p:nvSpPr>
        <p:spPr>
          <a:xfrm>
            <a:off x="454672" y="1493845"/>
            <a:ext cx="8232128" cy="3794435"/>
          </a:xfrm>
        </p:spPr>
        <p:txBody>
          <a:bodyPr/>
          <a:lstStyle/>
          <a:p>
            <a:pPr marL="432" indent="0">
              <a:buNone/>
            </a:pPr>
            <a:r>
              <a:rPr lang="en-US" sz="2200" dirty="0"/>
              <a:t>Sections of a protein interact to create the tertiary structure of a protein due to</a:t>
            </a:r>
          </a:p>
          <a:p>
            <a:r>
              <a:rPr lang="en-US" sz="2200" b="1" dirty="0"/>
              <a:t>hydrophobic interactions</a:t>
            </a:r>
            <a:r>
              <a:rPr lang="en-US" sz="2200" dirty="0"/>
              <a:t> between two nonpolar amino acids</a:t>
            </a:r>
          </a:p>
          <a:p>
            <a:r>
              <a:rPr lang="en-US" sz="2200" b="1" dirty="0"/>
              <a:t>hydrophilic interactions</a:t>
            </a:r>
            <a:r>
              <a:rPr lang="en-US" sz="2200" dirty="0"/>
              <a:t> between the external aqueous environment and the R groups of polar amino acids</a:t>
            </a:r>
          </a:p>
          <a:p>
            <a:r>
              <a:rPr lang="en-US" sz="2200" b="1" dirty="0"/>
              <a:t>salt bridges</a:t>
            </a:r>
            <a:r>
              <a:rPr lang="en-US" sz="2200" dirty="0"/>
              <a:t>, ionic bonds between ionized R groups of basic and acidic amino acids</a:t>
            </a:r>
          </a:p>
          <a:p>
            <a:r>
              <a:rPr lang="en-US" sz="2200" b="1" dirty="0"/>
              <a:t>hydrogen bonds</a:t>
            </a:r>
            <a:r>
              <a:rPr lang="en-US" sz="2200" dirty="0"/>
              <a:t> between H of a polar R group and the O or N of another amino acid</a:t>
            </a:r>
          </a:p>
        </p:txBody>
      </p:sp>
      <p:sp>
        <p:nvSpPr>
          <p:cNvPr id="5" name="Content Placeholder 4">
            <a:extLst>
              <a:ext uri="{FF2B5EF4-FFF2-40B4-BE49-F238E27FC236}">
                <a16:creationId xmlns:a16="http://schemas.microsoft.com/office/drawing/2014/main" id="{426EAA3C-3C2C-482F-8148-92A03E49E290}"/>
              </a:ext>
            </a:extLst>
          </p:cNvPr>
          <p:cNvSpPr>
            <a:spLocks noGrp="1"/>
          </p:cNvSpPr>
          <p:nvPr>
            <p:ph sz="quarter" idx="15"/>
          </p:nvPr>
        </p:nvSpPr>
        <p:spPr>
          <a:xfrm>
            <a:off x="454672" y="5468342"/>
            <a:ext cx="2441724" cy="371017"/>
          </a:xfrm>
        </p:spPr>
        <p:txBody>
          <a:bodyPr/>
          <a:lstStyle/>
          <a:p>
            <a:r>
              <a:rPr lang="en-US" sz="2200" b="1" dirty="0"/>
              <a:t>disulfide bonds</a:t>
            </a:r>
          </a:p>
        </p:txBody>
      </p:sp>
      <p:graphicFrame>
        <p:nvGraphicFramePr>
          <p:cNvPr id="7" name="Object 6" descr="Single bond, S, single bond, S, between the, single bond, S H.">
            <a:extLst>
              <a:ext uri="{FF2B5EF4-FFF2-40B4-BE49-F238E27FC236}">
                <a16:creationId xmlns:a16="http://schemas.microsoft.com/office/drawing/2014/main" id="{F9F021F0-3847-40BE-A6A0-D512FF61E677}"/>
              </a:ext>
            </a:extLst>
          </p:cNvPr>
          <p:cNvGraphicFramePr>
            <a:graphicFrameLocks noChangeAspect="1"/>
          </p:cNvGraphicFramePr>
          <p:nvPr>
            <p:extLst/>
          </p:nvPr>
        </p:nvGraphicFramePr>
        <p:xfrm>
          <a:off x="2901457" y="5512466"/>
          <a:ext cx="4025900" cy="330200"/>
        </p:xfrm>
        <a:graphic>
          <a:graphicData uri="http://schemas.openxmlformats.org/presentationml/2006/ole">
            <mc:AlternateContent xmlns:mc="http://schemas.openxmlformats.org/markup-compatibility/2006">
              <mc:Choice xmlns:v="urn:schemas-microsoft-com:vml" Requires="v">
                <p:oleObj spid="_x0000_s9223" name="Equation" r:id="rId3" imgW="4025880" imgH="330120" progId="Equation.DSMT4">
                  <p:embed/>
                </p:oleObj>
              </mc:Choice>
              <mc:Fallback>
                <p:oleObj name="Equation" r:id="rId3" imgW="4025880" imgH="330120" progId="Equation.DSMT4">
                  <p:embed/>
                  <p:pic>
                    <p:nvPicPr>
                      <p:cNvPr id="7" name="Object 6" descr="Single bond, S, single bond, S, between the, single bond, S H.">
                        <a:extLst>
                          <a:ext uri="{FF2B5EF4-FFF2-40B4-BE49-F238E27FC236}">
                            <a16:creationId xmlns:a16="http://schemas.microsoft.com/office/drawing/2014/main" id="{F9F021F0-3847-40BE-A6A0-D512FF61E677}"/>
                          </a:ext>
                        </a:extLst>
                      </p:cNvPr>
                      <p:cNvPicPr/>
                      <p:nvPr/>
                    </p:nvPicPr>
                    <p:blipFill>
                      <a:blip r:embed="rId4"/>
                      <a:stretch>
                        <a:fillRect/>
                      </a:stretch>
                    </p:blipFill>
                    <p:spPr>
                      <a:xfrm>
                        <a:off x="2901457" y="5512466"/>
                        <a:ext cx="4025900" cy="3302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98271A6-1912-48CC-94F3-0739BBE66CAD}"/>
              </a:ext>
            </a:extLst>
          </p:cNvPr>
          <p:cNvSpPr>
            <a:spLocks noGrp="1"/>
          </p:cNvSpPr>
          <p:nvPr>
            <p:ph sz="quarter" idx="16"/>
          </p:nvPr>
        </p:nvSpPr>
        <p:spPr>
          <a:xfrm>
            <a:off x="7128282" y="5464875"/>
            <a:ext cx="1345497" cy="368713"/>
          </a:xfrm>
        </p:spPr>
        <p:txBody>
          <a:bodyPr/>
          <a:lstStyle/>
          <a:p>
            <a:pPr marL="432" indent="0">
              <a:buNone/>
            </a:pPr>
            <a:r>
              <a:rPr lang="en-US" sz="2200" dirty="0"/>
              <a:t>groups of</a:t>
            </a:r>
          </a:p>
        </p:txBody>
      </p:sp>
      <p:sp>
        <p:nvSpPr>
          <p:cNvPr id="6" name="Content Placeholder 5">
            <a:extLst>
              <a:ext uri="{FF2B5EF4-FFF2-40B4-BE49-F238E27FC236}">
                <a16:creationId xmlns:a16="http://schemas.microsoft.com/office/drawing/2014/main" id="{FFE8353B-C41A-44EE-ACA6-A653F86C8CC3}"/>
              </a:ext>
            </a:extLst>
          </p:cNvPr>
          <p:cNvSpPr>
            <a:spLocks noGrp="1"/>
          </p:cNvSpPr>
          <p:nvPr>
            <p:ph sz="quarter" idx="17"/>
          </p:nvPr>
        </p:nvSpPr>
        <p:spPr>
          <a:xfrm>
            <a:off x="457200" y="5874759"/>
            <a:ext cx="2932981" cy="368713"/>
          </a:xfrm>
        </p:spPr>
        <p:txBody>
          <a:bodyPr/>
          <a:lstStyle/>
          <a:p>
            <a:pPr indent="0">
              <a:buNone/>
            </a:pPr>
            <a:r>
              <a:rPr lang="en-US" sz="2200" dirty="0"/>
              <a:t>cysteine amino acids</a:t>
            </a:r>
          </a:p>
        </p:txBody>
      </p:sp>
    </p:spTree>
    <p:extLst>
      <p:ext uri="{BB962C8B-B14F-4D97-AF65-F5344CB8AC3E}">
        <p14:creationId xmlns:p14="http://schemas.microsoft.com/office/powerpoint/2010/main" val="2691838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4C6A-A4C0-4487-9845-7973D719FD73}"/>
              </a:ext>
            </a:extLst>
          </p:cNvPr>
          <p:cNvSpPr>
            <a:spLocks noGrp="1"/>
          </p:cNvSpPr>
          <p:nvPr>
            <p:ph type="title"/>
          </p:nvPr>
        </p:nvSpPr>
        <p:spPr/>
        <p:txBody>
          <a:bodyPr/>
          <a:lstStyle/>
          <a:p>
            <a:r>
              <a:rPr lang="en-US" dirty="0"/>
              <a:t>Learning Check 1</a:t>
            </a:r>
          </a:p>
        </p:txBody>
      </p:sp>
      <p:sp>
        <p:nvSpPr>
          <p:cNvPr id="4" name="Content Placeholder 3">
            <a:extLst>
              <a:ext uri="{FF2B5EF4-FFF2-40B4-BE49-F238E27FC236}">
                <a16:creationId xmlns:a16="http://schemas.microsoft.com/office/drawing/2014/main" id="{3BC4D76F-CDB4-4C4A-BCB7-C37C59655ABD}"/>
              </a:ext>
            </a:extLst>
          </p:cNvPr>
          <p:cNvSpPr>
            <a:spLocks noGrp="1"/>
          </p:cNvSpPr>
          <p:nvPr>
            <p:ph sz="quarter" idx="14"/>
          </p:nvPr>
        </p:nvSpPr>
        <p:spPr>
          <a:xfrm>
            <a:off x="457200" y="1438393"/>
            <a:ext cx="8229600" cy="405786"/>
          </a:xfrm>
        </p:spPr>
        <p:txBody>
          <a:bodyPr/>
          <a:lstStyle/>
          <a:p>
            <a:pPr marL="432" indent="0">
              <a:buNone/>
            </a:pPr>
            <a:r>
              <a:rPr lang="en-US" sz="2400" dirty="0"/>
              <a:t>Indicate the type of protein structure.</a:t>
            </a:r>
          </a:p>
        </p:txBody>
      </p:sp>
      <p:sp>
        <p:nvSpPr>
          <p:cNvPr id="5" name="Content Placeholder 4">
            <a:extLst>
              <a:ext uri="{FF2B5EF4-FFF2-40B4-BE49-F238E27FC236}">
                <a16:creationId xmlns:a16="http://schemas.microsoft.com/office/drawing/2014/main" id="{4CD50510-A917-4CCB-B931-43719BAA4EFE}"/>
              </a:ext>
            </a:extLst>
          </p:cNvPr>
          <p:cNvSpPr>
            <a:spLocks noGrp="1"/>
          </p:cNvSpPr>
          <p:nvPr>
            <p:ph sz="quarter" idx="15"/>
          </p:nvPr>
        </p:nvSpPr>
        <p:spPr>
          <a:xfrm>
            <a:off x="1224116" y="2141999"/>
            <a:ext cx="1614253" cy="405786"/>
          </a:xfrm>
        </p:spPr>
        <p:txBody>
          <a:bodyPr/>
          <a:lstStyle/>
          <a:p>
            <a:pPr marL="432" indent="0">
              <a:buNone/>
            </a:pPr>
            <a:r>
              <a:rPr lang="en-US" sz="2400" dirty="0"/>
              <a:t>primary</a:t>
            </a:r>
          </a:p>
        </p:txBody>
      </p:sp>
      <p:sp>
        <p:nvSpPr>
          <p:cNvPr id="3" name="Content Placeholder 2">
            <a:extLst>
              <a:ext uri="{FF2B5EF4-FFF2-40B4-BE49-F238E27FC236}">
                <a16:creationId xmlns:a16="http://schemas.microsoft.com/office/drawing/2014/main" id="{B5FCEAA6-3DAD-418E-9505-2AB4B8F46D4C}"/>
              </a:ext>
            </a:extLst>
          </p:cNvPr>
          <p:cNvSpPr>
            <a:spLocks noGrp="1"/>
          </p:cNvSpPr>
          <p:nvPr>
            <p:ph sz="quarter" idx="16"/>
          </p:nvPr>
        </p:nvSpPr>
        <p:spPr>
          <a:xfrm>
            <a:off x="4571999" y="2055961"/>
            <a:ext cx="1630680" cy="405786"/>
          </a:xfrm>
        </p:spPr>
        <p:txBody>
          <a:bodyPr/>
          <a:lstStyle/>
          <a:p>
            <a:pPr marL="432" indent="0">
              <a:buNone/>
            </a:pPr>
            <a:r>
              <a:rPr lang="en-US" sz="2400" dirty="0"/>
              <a:t>alpha helix</a:t>
            </a:r>
          </a:p>
        </p:txBody>
      </p:sp>
      <p:sp>
        <p:nvSpPr>
          <p:cNvPr id="6" name="Content Placeholder 5">
            <a:extLst>
              <a:ext uri="{FF2B5EF4-FFF2-40B4-BE49-F238E27FC236}">
                <a16:creationId xmlns:a16="http://schemas.microsoft.com/office/drawing/2014/main" id="{BE7D7F64-228F-40BB-8815-EAFC99BEDF2C}"/>
              </a:ext>
            </a:extLst>
          </p:cNvPr>
          <p:cNvSpPr>
            <a:spLocks noGrp="1"/>
          </p:cNvSpPr>
          <p:nvPr>
            <p:ph sz="quarter" idx="17"/>
          </p:nvPr>
        </p:nvSpPr>
        <p:spPr>
          <a:xfrm>
            <a:off x="1224116" y="2686942"/>
            <a:ext cx="2757948" cy="419200"/>
          </a:xfrm>
        </p:spPr>
        <p:txBody>
          <a:bodyPr/>
          <a:lstStyle/>
          <a:p>
            <a:pPr marL="432" indent="0">
              <a:buNone/>
            </a:pPr>
            <a:r>
              <a:rPr lang="en-US" sz="2400" dirty="0"/>
              <a:t>beta-pleated sheet</a:t>
            </a:r>
          </a:p>
        </p:txBody>
      </p:sp>
      <p:sp>
        <p:nvSpPr>
          <p:cNvPr id="7" name="Content Placeholder 6">
            <a:extLst>
              <a:ext uri="{FF2B5EF4-FFF2-40B4-BE49-F238E27FC236}">
                <a16:creationId xmlns:a16="http://schemas.microsoft.com/office/drawing/2014/main" id="{5C7D7051-BCEF-40BB-8285-02996DB5BBE1}"/>
              </a:ext>
            </a:extLst>
          </p:cNvPr>
          <p:cNvSpPr>
            <a:spLocks noGrp="1"/>
          </p:cNvSpPr>
          <p:nvPr>
            <p:ph sz="quarter" idx="18"/>
          </p:nvPr>
        </p:nvSpPr>
        <p:spPr>
          <a:xfrm>
            <a:off x="4527755" y="2686942"/>
            <a:ext cx="1474839" cy="419200"/>
          </a:xfrm>
        </p:spPr>
        <p:txBody>
          <a:bodyPr/>
          <a:lstStyle/>
          <a:p>
            <a:pPr marL="432" indent="0">
              <a:buNone/>
            </a:pPr>
            <a:r>
              <a:rPr lang="en-US" sz="2400" dirty="0"/>
              <a:t>triple helix</a:t>
            </a:r>
          </a:p>
        </p:txBody>
      </p:sp>
      <p:sp>
        <p:nvSpPr>
          <p:cNvPr id="8" name="Content Placeholder 7">
            <a:extLst>
              <a:ext uri="{FF2B5EF4-FFF2-40B4-BE49-F238E27FC236}">
                <a16:creationId xmlns:a16="http://schemas.microsoft.com/office/drawing/2014/main" id="{1EE407F7-D35E-4E6A-813C-1571E165CA2A}"/>
              </a:ext>
            </a:extLst>
          </p:cNvPr>
          <p:cNvSpPr>
            <a:spLocks noGrp="1"/>
          </p:cNvSpPr>
          <p:nvPr>
            <p:ph sz="quarter" idx="19"/>
          </p:nvPr>
        </p:nvSpPr>
        <p:spPr>
          <a:xfrm>
            <a:off x="454672" y="3403962"/>
            <a:ext cx="8234655" cy="2142823"/>
          </a:xfrm>
        </p:spPr>
        <p:txBody>
          <a:bodyPr/>
          <a:lstStyle/>
          <a:p>
            <a:pPr marL="432" indent="0">
              <a:buNone/>
            </a:pPr>
            <a:r>
              <a:rPr lang="en-US" sz="2400" dirty="0">
                <a:solidFill>
                  <a:schemeClr val="tx2"/>
                </a:solidFill>
                <a:latin typeface="+mn-lt"/>
              </a:rPr>
              <a:t>A.</a:t>
            </a:r>
            <a:r>
              <a:rPr lang="en-US" sz="2400" dirty="0">
                <a:latin typeface="+mn-lt"/>
              </a:rPr>
              <a:t> polypeptide chains held side by side by H bonds</a:t>
            </a:r>
          </a:p>
          <a:p>
            <a:pPr marL="432" indent="0">
              <a:buNone/>
            </a:pPr>
            <a:r>
              <a:rPr lang="en-US" sz="2400" dirty="0">
                <a:solidFill>
                  <a:schemeClr val="tx2"/>
                </a:solidFill>
                <a:latin typeface="+mn-lt"/>
              </a:rPr>
              <a:t>B. </a:t>
            </a:r>
            <a:r>
              <a:rPr lang="en-US" sz="2400" dirty="0">
                <a:latin typeface="+mn-lt"/>
              </a:rPr>
              <a:t>sequence of amino acids in a polypeptide chain</a:t>
            </a:r>
          </a:p>
          <a:p>
            <a:pPr marL="432" indent="0">
              <a:buNone/>
            </a:pPr>
            <a:r>
              <a:rPr lang="en-US" sz="2400" dirty="0">
                <a:solidFill>
                  <a:schemeClr val="tx2"/>
                </a:solidFill>
                <a:latin typeface="+mn-lt"/>
              </a:rPr>
              <a:t>C. </a:t>
            </a:r>
            <a:r>
              <a:rPr lang="en-US" sz="2400" dirty="0">
                <a:latin typeface="+mn-lt"/>
              </a:rPr>
              <a:t>corkscrew shape with H bonds between amino acids</a:t>
            </a:r>
          </a:p>
          <a:p>
            <a:pPr marL="432" indent="0">
              <a:buNone/>
            </a:pPr>
            <a:r>
              <a:rPr lang="en-US" sz="2400" dirty="0">
                <a:solidFill>
                  <a:schemeClr val="tx2"/>
                </a:solidFill>
                <a:latin typeface="+mn-lt"/>
              </a:rPr>
              <a:t>D. </a:t>
            </a:r>
            <a:r>
              <a:rPr lang="en-US" sz="2400" dirty="0">
                <a:latin typeface="+mn-lt"/>
              </a:rPr>
              <a:t>three peptide chains woven like a rope</a:t>
            </a:r>
          </a:p>
        </p:txBody>
      </p:sp>
    </p:spTree>
    <p:extLst>
      <p:ext uri="{BB962C8B-B14F-4D97-AF65-F5344CB8AC3E}">
        <p14:creationId xmlns:p14="http://schemas.microsoft.com/office/powerpoint/2010/main" val="1560104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EF08-334A-4A11-B774-44369E6694BB}"/>
              </a:ext>
            </a:extLst>
          </p:cNvPr>
          <p:cNvSpPr>
            <a:spLocks noGrp="1"/>
          </p:cNvSpPr>
          <p:nvPr>
            <p:ph type="title"/>
          </p:nvPr>
        </p:nvSpPr>
        <p:spPr/>
        <p:txBody>
          <a:bodyPr/>
          <a:lstStyle/>
          <a:p>
            <a:r>
              <a:rPr lang="en-US" dirty="0"/>
              <a:t>Solution 1</a:t>
            </a:r>
          </a:p>
        </p:txBody>
      </p:sp>
      <p:sp>
        <p:nvSpPr>
          <p:cNvPr id="4" name="Content Placeholder 3">
            <a:extLst>
              <a:ext uri="{FF2B5EF4-FFF2-40B4-BE49-F238E27FC236}">
                <a16:creationId xmlns:a16="http://schemas.microsoft.com/office/drawing/2014/main" id="{71964860-B11F-434C-A30D-00994FBB0621}"/>
              </a:ext>
            </a:extLst>
          </p:cNvPr>
          <p:cNvSpPr>
            <a:spLocks noGrp="1"/>
          </p:cNvSpPr>
          <p:nvPr>
            <p:ph sz="quarter" idx="14"/>
          </p:nvPr>
        </p:nvSpPr>
        <p:spPr>
          <a:xfrm>
            <a:off x="454672" y="1664284"/>
            <a:ext cx="8226159" cy="420536"/>
          </a:xfrm>
        </p:spPr>
        <p:txBody>
          <a:bodyPr/>
          <a:lstStyle/>
          <a:p>
            <a:pPr marL="432" indent="0">
              <a:buNone/>
            </a:pPr>
            <a:r>
              <a:rPr lang="en-US" sz="2400" dirty="0">
                <a:solidFill>
                  <a:schemeClr val="tx2"/>
                </a:solidFill>
              </a:rPr>
              <a:t>A.</a:t>
            </a:r>
            <a:r>
              <a:rPr lang="en-US" sz="2400" dirty="0"/>
              <a:t> polypeptide chains held side by side by H bonds</a:t>
            </a:r>
          </a:p>
        </p:txBody>
      </p:sp>
      <p:sp>
        <p:nvSpPr>
          <p:cNvPr id="5" name="Content Placeholder 4">
            <a:extLst>
              <a:ext uri="{FF2B5EF4-FFF2-40B4-BE49-F238E27FC236}">
                <a16:creationId xmlns:a16="http://schemas.microsoft.com/office/drawing/2014/main" id="{A00D3F70-E0A2-4055-A637-BA8C2B3BBDBB}"/>
              </a:ext>
            </a:extLst>
          </p:cNvPr>
          <p:cNvSpPr>
            <a:spLocks noGrp="1"/>
          </p:cNvSpPr>
          <p:nvPr>
            <p:ph sz="quarter" idx="15"/>
          </p:nvPr>
        </p:nvSpPr>
        <p:spPr>
          <a:xfrm>
            <a:off x="5910592" y="2145228"/>
            <a:ext cx="2852408" cy="420535"/>
          </a:xfrm>
        </p:spPr>
        <p:txBody>
          <a:bodyPr/>
          <a:lstStyle/>
          <a:p>
            <a:pPr marL="432" indent="0">
              <a:buNone/>
            </a:pPr>
            <a:r>
              <a:rPr lang="en-US" sz="2400" b="1" dirty="0"/>
              <a:t>beta-pleated sheet</a:t>
            </a:r>
          </a:p>
        </p:txBody>
      </p:sp>
      <p:sp>
        <p:nvSpPr>
          <p:cNvPr id="3" name="Content Placeholder 2">
            <a:extLst>
              <a:ext uri="{FF2B5EF4-FFF2-40B4-BE49-F238E27FC236}">
                <a16:creationId xmlns:a16="http://schemas.microsoft.com/office/drawing/2014/main" id="{22854148-087F-4123-8751-BD35784B6A4B}"/>
              </a:ext>
            </a:extLst>
          </p:cNvPr>
          <p:cNvSpPr>
            <a:spLocks noGrp="1"/>
          </p:cNvSpPr>
          <p:nvPr>
            <p:ph sz="quarter" idx="16"/>
          </p:nvPr>
        </p:nvSpPr>
        <p:spPr>
          <a:xfrm>
            <a:off x="457200" y="2665851"/>
            <a:ext cx="8305800" cy="420535"/>
          </a:xfrm>
        </p:spPr>
        <p:txBody>
          <a:bodyPr/>
          <a:lstStyle/>
          <a:p>
            <a:pPr marL="432" indent="0">
              <a:buNone/>
            </a:pPr>
            <a:r>
              <a:rPr lang="en-US" sz="2400" dirty="0">
                <a:solidFill>
                  <a:schemeClr val="tx2"/>
                </a:solidFill>
              </a:rPr>
              <a:t>B.</a:t>
            </a:r>
            <a:r>
              <a:rPr lang="en-US" sz="2400" dirty="0"/>
              <a:t> sequence of amino acids in a polypeptide chain</a:t>
            </a:r>
          </a:p>
        </p:txBody>
      </p:sp>
      <p:sp>
        <p:nvSpPr>
          <p:cNvPr id="6" name="Content Placeholder 5">
            <a:extLst>
              <a:ext uri="{FF2B5EF4-FFF2-40B4-BE49-F238E27FC236}">
                <a16:creationId xmlns:a16="http://schemas.microsoft.com/office/drawing/2014/main" id="{AA2E4BEE-1297-4AC7-AAAC-EE8B7C77E67B}"/>
              </a:ext>
            </a:extLst>
          </p:cNvPr>
          <p:cNvSpPr>
            <a:spLocks noGrp="1"/>
          </p:cNvSpPr>
          <p:nvPr>
            <p:ph sz="quarter" idx="17"/>
          </p:nvPr>
        </p:nvSpPr>
        <p:spPr>
          <a:xfrm>
            <a:off x="5899355" y="3108053"/>
            <a:ext cx="2863645" cy="440751"/>
          </a:xfrm>
        </p:spPr>
        <p:txBody>
          <a:bodyPr/>
          <a:lstStyle/>
          <a:p>
            <a:pPr marL="432" indent="0">
              <a:buNone/>
            </a:pPr>
            <a:r>
              <a:rPr lang="en-US" sz="2400" b="1" dirty="0"/>
              <a:t>primary</a:t>
            </a:r>
          </a:p>
        </p:txBody>
      </p:sp>
      <p:sp>
        <p:nvSpPr>
          <p:cNvPr id="7" name="Content Placeholder 6">
            <a:extLst>
              <a:ext uri="{FF2B5EF4-FFF2-40B4-BE49-F238E27FC236}">
                <a16:creationId xmlns:a16="http://schemas.microsoft.com/office/drawing/2014/main" id="{3A8E9573-B5C3-45F0-AA0D-14A96364CA44}"/>
              </a:ext>
            </a:extLst>
          </p:cNvPr>
          <p:cNvSpPr>
            <a:spLocks noGrp="1"/>
          </p:cNvSpPr>
          <p:nvPr>
            <p:ph sz="quarter" idx="18"/>
          </p:nvPr>
        </p:nvSpPr>
        <p:spPr>
          <a:xfrm>
            <a:off x="457200" y="3656088"/>
            <a:ext cx="8288594" cy="402475"/>
          </a:xfrm>
        </p:spPr>
        <p:txBody>
          <a:bodyPr/>
          <a:lstStyle/>
          <a:p>
            <a:pPr marL="432" indent="0">
              <a:buNone/>
            </a:pPr>
            <a:r>
              <a:rPr lang="en-US" sz="2400" dirty="0">
                <a:solidFill>
                  <a:schemeClr val="tx2"/>
                </a:solidFill>
              </a:rPr>
              <a:t>C.</a:t>
            </a:r>
            <a:r>
              <a:rPr lang="en-US" sz="2400" dirty="0"/>
              <a:t> corkscrew shape with H bonds between amino acids</a:t>
            </a:r>
          </a:p>
        </p:txBody>
      </p:sp>
      <p:sp>
        <p:nvSpPr>
          <p:cNvPr id="8" name="Content Placeholder 7">
            <a:extLst>
              <a:ext uri="{FF2B5EF4-FFF2-40B4-BE49-F238E27FC236}">
                <a16:creationId xmlns:a16="http://schemas.microsoft.com/office/drawing/2014/main" id="{840C6481-A0AA-4032-BAA3-0A0476F158FC}"/>
              </a:ext>
            </a:extLst>
          </p:cNvPr>
          <p:cNvSpPr>
            <a:spLocks noGrp="1"/>
          </p:cNvSpPr>
          <p:nvPr>
            <p:ph sz="quarter" idx="19"/>
          </p:nvPr>
        </p:nvSpPr>
        <p:spPr>
          <a:xfrm>
            <a:off x="5899355" y="4180964"/>
            <a:ext cx="2787445" cy="399950"/>
          </a:xfrm>
        </p:spPr>
        <p:txBody>
          <a:bodyPr/>
          <a:lstStyle/>
          <a:p>
            <a:pPr marL="0" indent="0">
              <a:buNone/>
            </a:pPr>
            <a:r>
              <a:rPr lang="en-US" sz="2400" b="1" dirty="0"/>
              <a:t>alpha helix</a:t>
            </a:r>
          </a:p>
        </p:txBody>
      </p:sp>
      <p:sp>
        <p:nvSpPr>
          <p:cNvPr id="9" name="Content Placeholder 8">
            <a:extLst>
              <a:ext uri="{FF2B5EF4-FFF2-40B4-BE49-F238E27FC236}">
                <a16:creationId xmlns:a16="http://schemas.microsoft.com/office/drawing/2014/main" id="{B8F2B74E-ED07-41A5-A1D8-257B578F9043}"/>
              </a:ext>
            </a:extLst>
          </p:cNvPr>
          <p:cNvSpPr>
            <a:spLocks noGrp="1"/>
          </p:cNvSpPr>
          <p:nvPr>
            <p:ph sz="quarter" idx="20"/>
          </p:nvPr>
        </p:nvSpPr>
        <p:spPr>
          <a:xfrm>
            <a:off x="457200" y="4722608"/>
            <a:ext cx="8232775" cy="375603"/>
          </a:xfrm>
        </p:spPr>
        <p:txBody>
          <a:bodyPr/>
          <a:lstStyle/>
          <a:p>
            <a:pPr marL="0" indent="0">
              <a:buNone/>
            </a:pPr>
            <a:r>
              <a:rPr lang="en-US" sz="2400" dirty="0">
                <a:solidFill>
                  <a:schemeClr val="tx2"/>
                </a:solidFill>
              </a:rPr>
              <a:t>D.</a:t>
            </a:r>
            <a:r>
              <a:rPr lang="en-US" sz="2400" dirty="0"/>
              <a:t> three peptide chains woven like a rope</a:t>
            </a:r>
          </a:p>
        </p:txBody>
      </p:sp>
      <p:sp>
        <p:nvSpPr>
          <p:cNvPr id="10" name="Content Placeholder 9">
            <a:extLst>
              <a:ext uri="{FF2B5EF4-FFF2-40B4-BE49-F238E27FC236}">
                <a16:creationId xmlns:a16="http://schemas.microsoft.com/office/drawing/2014/main" id="{C010B8C8-8934-4ABF-B09B-5F9BEDBCEAB8}"/>
              </a:ext>
            </a:extLst>
          </p:cNvPr>
          <p:cNvSpPr>
            <a:spLocks noGrp="1"/>
          </p:cNvSpPr>
          <p:nvPr>
            <p:ph sz="quarter" idx="21"/>
          </p:nvPr>
        </p:nvSpPr>
        <p:spPr>
          <a:xfrm>
            <a:off x="5899355" y="5251727"/>
            <a:ext cx="2787445" cy="398575"/>
          </a:xfrm>
        </p:spPr>
        <p:txBody>
          <a:bodyPr/>
          <a:lstStyle/>
          <a:p>
            <a:pPr marL="432" indent="0">
              <a:buNone/>
            </a:pPr>
            <a:r>
              <a:rPr lang="en-US" sz="2400" b="1" dirty="0"/>
              <a:t>triple helix</a:t>
            </a:r>
          </a:p>
        </p:txBody>
      </p:sp>
    </p:spTree>
    <p:extLst>
      <p:ext uri="{BB962C8B-B14F-4D97-AF65-F5344CB8AC3E}">
        <p14:creationId xmlns:p14="http://schemas.microsoft.com/office/powerpoint/2010/main" val="782274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57200" y="1522586"/>
            <a:ext cx="8229600" cy="419372"/>
          </a:xfrm>
        </p:spPr>
        <p:txBody>
          <a:bodyPr/>
          <a:lstStyle/>
          <a:p>
            <a:pPr marL="432" indent="0">
              <a:buNone/>
            </a:pPr>
            <a:r>
              <a:rPr lang="en-US" sz="2400" dirty="0"/>
              <a:t>Select the type of tertiary interaction.</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69" y="2149858"/>
            <a:ext cx="1183311" cy="426566"/>
          </a:xfrm>
        </p:spPr>
        <p:txBody>
          <a:bodyPr/>
          <a:lstStyle/>
          <a:p>
            <a:pPr marL="432" indent="0">
              <a:buNone/>
            </a:pPr>
            <a:r>
              <a:rPr lang="en-US" sz="2400" dirty="0"/>
              <a:t>disulfide</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288892" y="2144568"/>
            <a:ext cx="752168" cy="426566"/>
          </a:xfrm>
        </p:spPr>
        <p:txBody>
          <a:bodyPr/>
          <a:lstStyle/>
          <a:p>
            <a:pPr marL="432" indent="0">
              <a:buNone/>
            </a:pPr>
            <a:r>
              <a:rPr lang="en-US" sz="2400" dirty="0"/>
              <a:t>ionic</a:t>
            </a:r>
          </a:p>
        </p:txBody>
      </p:sp>
      <p:sp>
        <p:nvSpPr>
          <p:cNvPr id="6" name="Content Placeholder 5">
            <a:extLst>
              <a:ext uri="{FF2B5EF4-FFF2-40B4-BE49-F238E27FC236}">
                <a16:creationId xmlns:a16="http://schemas.microsoft.com/office/drawing/2014/main" id="{402A8CA4-AB71-4297-9325-5A05716F2B48}"/>
              </a:ext>
            </a:extLst>
          </p:cNvPr>
          <p:cNvSpPr>
            <a:spLocks noGrp="1"/>
          </p:cNvSpPr>
          <p:nvPr>
            <p:ph sz="quarter" idx="17"/>
          </p:nvPr>
        </p:nvSpPr>
        <p:spPr>
          <a:xfrm>
            <a:off x="1209369" y="2700158"/>
            <a:ext cx="1312607" cy="426566"/>
          </a:xfrm>
        </p:spPr>
        <p:txBody>
          <a:bodyPr/>
          <a:lstStyle/>
          <a:p>
            <a:pPr marL="432" indent="0">
              <a:buNone/>
            </a:pPr>
            <a:r>
              <a:rPr lang="en-US" sz="2400" dirty="0"/>
              <a:t>H bonds</a:t>
            </a:r>
          </a:p>
        </p:txBody>
      </p:sp>
      <p:sp>
        <p:nvSpPr>
          <p:cNvPr id="7" name="Content Placeholder 6">
            <a:extLst>
              <a:ext uri="{FF2B5EF4-FFF2-40B4-BE49-F238E27FC236}">
                <a16:creationId xmlns:a16="http://schemas.microsoft.com/office/drawing/2014/main" id="{1E19AEF8-C391-42AA-91F3-711E649342E6}"/>
              </a:ext>
            </a:extLst>
          </p:cNvPr>
          <p:cNvSpPr>
            <a:spLocks noGrp="1"/>
          </p:cNvSpPr>
          <p:nvPr>
            <p:ph sz="quarter" idx="18"/>
          </p:nvPr>
        </p:nvSpPr>
        <p:spPr>
          <a:xfrm>
            <a:off x="3288892" y="2700159"/>
            <a:ext cx="1784553" cy="426565"/>
          </a:xfrm>
        </p:spPr>
        <p:txBody>
          <a:bodyPr/>
          <a:lstStyle/>
          <a:p>
            <a:pPr marL="432" indent="0">
              <a:buNone/>
            </a:pPr>
            <a:r>
              <a:rPr lang="en-US" sz="2400" dirty="0"/>
              <a:t>hydrophobic</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200" y="3364053"/>
            <a:ext cx="3156155" cy="382037"/>
          </a:xfrm>
        </p:spPr>
        <p:txBody>
          <a:bodyPr/>
          <a:lstStyle/>
          <a:p>
            <a:pPr marL="0" indent="0">
              <a:buNone/>
            </a:pPr>
            <a:r>
              <a:rPr lang="en-US" sz="2400" dirty="0">
                <a:solidFill>
                  <a:schemeClr val="tx2"/>
                </a:solidFill>
              </a:rPr>
              <a:t>A.</a:t>
            </a:r>
            <a:r>
              <a:rPr lang="en-US" sz="2400" dirty="0"/>
              <a:t> leucine and valine</a:t>
            </a:r>
          </a:p>
        </p:txBody>
      </p:sp>
      <p:sp>
        <p:nvSpPr>
          <p:cNvPr id="10" name="Content Placeholder 9">
            <a:extLst>
              <a:ext uri="{FF2B5EF4-FFF2-40B4-BE49-F238E27FC236}">
                <a16:creationId xmlns:a16="http://schemas.microsoft.com/office/drawing/2014/main" id="{4A3879BF-3433-457F-86E2-509A23BA6732}"/>
              </a:ext>
            </a:extLst>
          </p:cNvPr>
          <p:cNvSpPr>
            <a:spLocks noGrp="1"/>
          </p:cNvSpPr>
          <p:nvPr>
            <p:ph sz="quarter" idx="21"/>
          </p:nvPr>
        </p:nvSpPr>
        <p:spPr>
          <a:xfrm>
            <a:off x="460377" y="3958511"/>
            <a:ext cx="3152978" cy="382038"/>
          </a:xfrm>
        </p:spPr>
        <p:txBody>
          <a:bodyPr/>
          <a:lstStyle/>
          <a:p>
            <a:pPr marL="432" indent="0">
              <a:buNone/>
            </a:pPr>
            <a:r>
              <a:rPr lang="en-US" sz="2400" dirty="0">
                <a:solidFill>
                  <a:schemeClr val="tx2"/>
                </a:solidFill>
              </a:rPr>
              <a:t>B.</a:t>
            </a:r>
            <a:r>
              <a:rPr lang="en-US" sz="2400" dirty="0"/>
              <a:t> two cysteines</a:t>
            </a:r>
          </a:p>
        </p:txBody>
      </p:sp>
      <p:sp>
        <p:nvSpPr>
          <p:cNvPr id="12" name="Content Placeholder 11">
            <a:extLst>
              <a:ext uri="{FF2B5EF4-FFF2-40B4-BE49-F238E27FC236}">
                <a16:creationId xmlns:a16="http://schemas.microsoft.com/office/drawing/2014/main" id="{14C8BA08-42FD-43F8-AC5E-38526C5731F4}"/>
              </a:ext>
            </a:extLst>
          </p:cNvPr>
          <p:cNvSpPr>
            <a:spLocks noGrp="1"/>
          </p:cNvSpPr>
          <p:nvPr>
            <p:ph sz="quarter" idx="23"/>
          </p:nvPr>
        </p:nvSpPr>
        <p:spPr>
          <a:xfrm>
            <a:off x="460377" y="4491514"/>
            <a:ext cx="3733415" cy="459588"/>
          </a:xfrm>
        </p:spPr>
        <p:txBody>
          <a:bodyPr/>
          <a:lstStyle/>
          <a:p>
            <a:pPr marL="432" indent="0">
              <a:buNone/>
            </a:pPr>
            <a:r>
              <a:rPr lang="en-US" sz="2400" dirty="0">
                <a:solidFill>
                  <a:schemeClr val="tx2"/>
                </a:solidFill>
              </a:rPr>
              <a:t>C.</a:t>
            </a:r>
            <a:r>
              <a:rPr lang="en-US" sz="2400" dirty="0"/>
              <a:t> aspartic acid and lysine</a:t>
            </a:r>
          </a:p>
        </p:txBody>
      </p:sp>
      <p:sp>
        <p:nvSpPr>
          <p:cNvPr id="14" name="Content Placeholder 13">
            <a:extLst>
              <a:ext uri="{FF2B5EF4-FFF2-40B4-BE49-F238E27FC236}">
                <a16:creationId xmlns:a16="http://schemas.microsoft.com/office/drawing/2014/main" id="{3C4A2BA5-AC2A-44AD-8545-012DAF1CFE78}"/>
              </a:ext>
            </a:extLst>
          </p:cNvPr>
          <p:cNvSpPr>
            <a:spLocks noGrp="1"/>
          </p:cNvSpPr>
          <p:nvPr>
            <p:ph sz="quarter" idx="25"/>
          </p:nvPr>
        </p:nvSpPr>
        <p:spPr>
          <a:xfrm>
            <a:off x="460377" y="5127828"/>
            <a:ext cx="3733801" cy="402817"/>
          </a:xfrm>
        </p:spPr>
        <p:txBody>
          <a:bodyPr/>
          <a:lstStyle/>
          <a:p>
            <a:pPr marL="0" indent="0">
              <a:buNone/>
            </a:pPr>
            <a:r>
              <a:rPr lang="en-US" sz="2400" dirty="0">
                <a:solidFill>
                  <a:schemeClr val="tx2"/>
                </a:solidFill>
                <a:latin typeface="+mn-lt"/>
              </a:rPr>
              <a:t>D.</a:t>
            </a:r>
            <a:r>
              <a:rPr lang="en-US" sz="2400" dirty="0">
                <a:latin typeface="+mn-lt"/>
              </a:rPr>
              <a:t> serine and threonine</a:t>
            </a:r>
          </a:p>
        </p:txBody>
      </p:sp>
    </p:spTree>
    <p:extLst>
      <p:ext uri="{BB962C8B-B14F-4D97-AF65-F5344CB8AC3E}">
        <p14:creationId xmlns:p14="http://schemas.microsoft.com/office/powerpoint/2010/main" val="256529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Structural Classification of Proteins</a:t>
            </a:r>
          </a:p>
        </p:txBody>
      </p:sp>
      <p:sp>
        <p:nvSpPr>
          <p:cNvPr id="5" name="Content Placeholder 4"/>
          <p:cNvSpPr>
            <a:spLocks noGrp="1"/>
          </p:cNvSpPr>
          <p:nvPr>
            <p:ph sz="quarter" idx="13"/>
          </p:nvPr>
        </p:nvSpPr>
        <p:spPr>
          <a:xfrm>
            <a:off x="457200" y="1556327"/>
            <a:ext cx="8229600" cy="405208"/>
          </a:xfrm>
        </p:spPr>
        <p:txBody>
          <a:bodyPr/>
          <a:lstStyle/>
          <a:p>
            <a:pPr marL="432" indent="0">
              <a:buNone/>
            </a:pPr>
            <a:r>
              <a:rPr lang="en-IN" sz="2200" b="1" dirty="0"/>
              <a:t>Table 16.1 </a:t>
            </a:r>
            <a:r>
              <a:rPr lang="en-IN" sz="2200" dirty="0"/>
              <a:t>Classification of Some Proteins and Their Functions</a:t>
            </a:r>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2658979504"/>
              </p:ext>
            </p:extLst>
          </p:nvPr>
        </p:nvGraphicFramePr>
        <p:xfrm>
          <a:off x="457200" y="2094267"/>
          <a:ext cx="8229600" cy="4145280"/>
        </p:xfrm>
        <a:graphic>
          <a:graphicData uri="http://schemas.openxmlformats.org/drawingml/2006/table">
            <a:tbl>
              <a:tblPr firstRow="1" bandRow="1">
                <a:tableStyleId>{2D5ABB26-0587-4C30-8999-92F81FD0307C}</a:tableStyleId>
              </a:tblPr>
              <a:tblGrid>
                <a:gridCol w="1681316">
                  <a:extLst>
                    <a:ext uri="{9D8B030D-6E8A-4147-A177-3AD203B41FA5}">
                      <a16:colId xmlns:a16="http://schemas.microsoft.com/office/drawing/2014/main" val="3719304450"/>
                    </a:ext>
                  </a:extLst>
                </a:gridCol>
                <a:gridCol w="2934929">
                  <a:extLst>
                    <a:ext uri="{9D8B030D-6E8A-4147-A177-3AD203B41FA5}">
                      <a16:colId xmlns:a16="http://schemas.microsoft.com/office/drawing/2014/main" val="962403717"/>
                    </a:ext>
                  </a:extLst>
                </a:gridCol>
                <a:gridCol w="3613355">
                  <a:extLst>
                    <a:ext uri="{9D8B030D-6E8A-4147-A177-3AD203B41FA5}">
                      <a16:colId xmlns:a16="http://schemas.microsoft.com/office/drawing/2014/main" val="1545654075"/>
                    </a:ext>
                  </a:extLst>
                </a:gridCol>
              </a:tblGrid>
              <a:tr h="270242">
                <a:tc>
                  <a:txBody>
                    <a:bodyPr/>
                    <a:lstStyle/>
                    <a:p>
                      <a:r>
                        <a:rPr lang="en-US" sz="1400" b="1" dirty="0">
                          <a:solidFill>
                            <a:schemeClr val="tx1"/>
                          </a:solidFill>
                          <a:latin typeface="+mn-lt"/>
                          <a:cs typeface="Arial" panose="020B0604020202020204" pitchFamily="34" charset="0"/>
                        </a:rPr>
                        <a:t>Class of Protein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mn-lt"/>
                          <a:cs typeface="Arial" panose="020B0604020202020204" pitchFamily="34" charset="0"/>
                        </a:rPr>
                        <a:t>Function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mn-lt"/>
                          <a:cs typeface="Arial" panose="020B0604020202020204" pitchFamily="34" charset="0"/>
                        </a:rPr>
                        <a:t>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0532340"/>
                  </a:ext>
                </a:extLst>
              </a:tr>
              <a:tr h="370840">
                <a:tc>
                  <a:txBody>
                    <a:bodyPr/>
                    <a:lstStyle/>
                    <a:p>
                      <a:r>
                        <a:rPr lang="en-US" sz="1400" b="1" dirty="0">
                          <a:solidFill>
                            <a:schemeClr val="tx1"/>
                          </a:solidFill>
                          <a:latin typeface="+mn-lt"/>
                          <a:cs typeface="Arial" panose="020B0604020202020204" pitchFamily="34" charset="0"/>
                        </a:rPr>
                        <a:t>Structural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dirty="0">
                          <a:solidFill>
                            <a:schemeClr val="tx1"/>
                          </a:solidFill>
                          <a:latin typeface="+mn-lt"/>
                          <a:cs typeface="Arial" panose="020B0604020202020204" pitchFamily="34" charset="0"/>
                        </a:rPr>
                        <a:t>Provide structural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b="1" dirty="0">
                          <a:solidFill>
                            <a:schemeClr val="tx1"/>
                          </a:solidFill>
                          <a:latin typeface="+mn-lt"/>
                          <a:cs typeface="Arial" panose="020B0604020202020204" pitchFamily="34" charset="0"/>
                        </a:rPr>
                        <a:t>Collagen</a:t>
                      </a:r>
                      <a:r>
                        <a:rPr lang="en-US" sz="1400" dirty="0">
                          <a:solidFill>
                            <a:schemeClr val="tx1"/>
                          </a:solidFill>
                          <a:latin typeface="+mn-lt"/>
                          <a:cs typeface="Arial" panose="020B0604020202020204" pitchFamily="34" charset="0"/>
                        </a:rPr>
                        <a:t> is in tendons and cartilage. </a:t>
                      </a:r>
                      <a:r>
                        <a:rPr lang="en-US" sz="1400" b="1" dirty="0">
                          <a:solidFill>
                            <a:schemeClr val="tx1"/>
                          </a:solidFill>
                          <a:latin typeface="+mn-lt"/>
                          <a:cs typeface="Arial" panose="020B0604020202020204" pitchFamily="34" charset="0"/>
                        </a:rPr>
                        <a:t>Keratin</a:t>
                      </a:r>
                      <a:r>
                        <a:rPr lang="en-US" sz="1400" dirty="0">
                          <a:solidFill>
                            <a:schemeClr val="tx1"/>
                          </a:solidFill>
                          <a:latin typeface="+mn-lt"/>
                          <a:cs typeface="Arial" panose="020B0604020202020204" pitchFamily="34" charset="0"/>
                        </a:rPr>
                        <a:t> is in hair, skin, wool, and nails.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677526"/>
                  </a:ext>
                </a:extLst>
              </a:tr>
              <a:tr h="269318">
                <a:tc>
                  <a:txBody>
                    <a:bodyPr/>
                    <a:lstStyle/>
                    <a:p>
                      <a:r>
                        <a:rPr lang="en-US" sz="1400" b="1" dirty="0">
                          <a:solidFill>
                            <a:schemeClr val="tx1"/>
                          </a:solidFill>
                          <a:latin typeface="+mn-lt"/>
                          <a:cs typeface="Arial" panose="020B0604020202020204" pitchFamily="34" charset="0"/>
                        </a:rPr>
                        <a:t>Contractile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dirty="0">
                          <a:solidFill>
                            <a:schemeClr val="tx1"/>
                          </a:solidFill>
                          <a:latin typeface="+mn-lt"/>
                          <a:cs typeface="Arial" panose="020B0604020202020204" pitchFamily="34" charset="0"/>
                        </a:rPr>
                        <a:t>Make muscles move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b="1" dirty="0">
                          <a:solidFill>
                            <a:schemeClr val="tx1"/>
                          </a:solidFill>
                          <a:latin typeface="+mn-lt"/>
                          <a:cs typeface="Arial" panose="020B0604020202020204" pitchFamily="34" charset="0"/>
                        </a:rPr>
                        <a:t>Myosin</a:t>
                      </a:r>
                      <a:r>
                        <a:rPr lang="en-US" sz="1400" dirty="0">
                          <a:solidFill>
                            <a:schemeClr val="tx1"/>
                          </a:solidFill>
                          <a:latin typeface="+mn-lt"/>
                          <a:cs typeface="Arial" panose="020B0604020202020204" pitchFamily="34" charset="0"/>
                        </a:rPr>
                        <a:t> and </a:t>
                      </a:r>
                      <a:r>
                        <a:rPr lang="en-US" sz="1400" b="1" dirty="0">
                          <a:solidFill>
                            <a:schemeClr val="tx1"/>
                          </a:solidFill>
                          <a:latin typeface="+mn-lt"/>
                          <a:cs typeface="Arial" panose="020B0604020202020204" pitchFamily="34" charset="0"/>
                        </a:rPr>
                        <a:t>actin</a:t>
                      </a:r>
                      <a:r>
                        <a:rPr lang="en-US" sz="1400" dirty="0">
                          <a:solidFill>
                            <a:schemeClr val="tx1"/>
                          </a:solidFill>
                          <a:latin typeface="+mn-lt"/>
                          <a:cs typeface="Arial" panose="020B0604020202020204" pitchFamily="34" charset="0"/>
                        </a:rPr>
                        <a:t> contract muscle fibers.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7983340"/>
                  </a:ext>
                </a:extLst>
              </a:tr>
              <a:tr h="370840">
                <a:tc>
                  <a:txBody>
                    <a:bodyPr/>
                    <a:lstStyle/>
                    <a:p>
                      <a:r>
                        <a:rPr lang="en-US" sz="1400" b="1" dirty="0">
                          <a:solidFill>
                            <a:schemeClr val="tx1"/>
                          </a:solidFill>
                          <a:latin typeface="+mn-lt"/>
                          <a:cs typeface="Arial" panose="020B0604020202020204" pitchFamily="34" charset="0"/>
                        </a:rPr>
                        <a:t>Transport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dirty="0">
                          <a:solidFill>
                            <a:schemeClr val="tx1"/>
                          </a:solidFill>
                          <a:latin typeface="+mn-lt"/>
                          <a:cs typeface="Arial" panose="020B0604020202020204" pitchFamily="34" charset="0"/>
                        </a:rPr>
                        <a:t>Carry essential substances throughout the 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b="1" dirty="0">
                          <a:solidFill>
                            <a:schemeClr val="tx1"/>
                          </a:solidFill>
                          <a:latin typeface="+mn-lt"/>
                          <a:cs typeface="Arial" panose="020B0604020202020204" pitchFamily="34" charset="0"/>
                        </a:rPr>
                        <a:t>Hemoglobin</a:t>
                      </a:r>
                      <a:r>
                        <a:rPr lang="en-US" sz="1400" dirty="0">
                          <a:solidFill>
                            <a:schemeClr val="tx1"/>
                          </a:solidFill>
                          <a:latin typeface="+mn-lt"/>
                          <a:cs typeface="Arial" panose="020B0604020202020204" pitchFamily="34" charset="0"/>
                        </a:rPr>
                        <a:t> transports oxygen. </a:t>
                      </a:r>
                      <a:r>
                        <a:rPr lang="en-US" sz="1400" b="1" dirty="0">
                          <a:solidFill>
                            <a:schemeClr val="tx1"/>
                          </a:solidFill>
                          <a:latin typeface="+mn-lt"/>
                          <a:cs typeface="Arial" panose="020B0604020202020204" pitchFamily="34" charset="0"/>
                        </a:rPr>
                        <a:t>Lipoproteins</a:t>
                      </a:r>
                      <a:r>
                        <a:rPr lang="en-US" sz="1400" dirty="0">
                          <a:solidFill>
                            <a:schemeClr val="tx1"/>
                          </a:solidFill>
                          <a:latin typeface="+mn-lt"/>
                          <a:cs typeface="Arial" panose="020B0604020202020204" pitchFamily="34" charset="0"/>
                        </a:rPr>
                        <a:t> transport lipids.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933730"/>
                  </a:ext>
                </a:extLst>
              </a:tr>
              <a:tr h="370840">
                <a:tc>
                  <a:txBody>
                    <a:bodyPr/>
                    <a:lstStyle/>
                    <a:p>
                      <a:r>
                        <a:rPr lang="en-US" sz="1400" b="1" dirty="0">
                          <a:solidFill>
                            <a:schemeClr val="tx1"/>
                          </a:solidFill>
                          <a:latin typeface="+mn-lt"/>
                          <a:cs typeface="Arial" panose="020B0604020202020204" pitchFamily="34" charset="0"/>
                        </a:rPr>
                        <a:t>Storage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dirty="0">
                          <a:solidFill>
                            <a:schemeClr val="tx1"/>
                          </a:solidFill>
                          <a:latin typeface="+mn-lt"/>
                          <a:cs typeface="Arial" panose="020B0604020202020204" pitchFamily="34" charset="0"/>
                        </a:rPr>
                        <a:t>Store nutrients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de-DE" sz="1400" b="1" dirty="0">
                          <a:solidFill>
                            <a:schemeClr val="tx1"/>
                          </a:solidFill>
                          <a:latin typeface="+mn-lt"/>
                          <a:cs typeface="Arial" panose="020B0604020202020204" pitchFamily="34" charset="0"/>
                        </a:rPr>
                        <a:t>Casein</a:t>
                      </a:r>
                      <a:r>
                        <a:rPr lang="de-DE" sz="1400" dirty="0">
                          <a:solidFill>
                            <a:schemeClr val="tx1"/>
                          </a:solidFill>
                          <a:latin typeface="+mn-lt"/>
                          <a:cs typeface="Arial" panose="020B0604020202020204" pitchFamily="34" charset="0"/>
                        </a:rPr>
                        <a:t> stores protein in milk. </a:t>
                      </a:r>
                      <a:r>
                        <a:rPr lang="en-US" sz="1400" b="1" dirty="0">
                          <a:solidFill>
                            <a:schemeClr val="tx1"/>
                          </a:solidFill>
                          <a:latin typeface="+mn-lt"/>
                          <a:cs typeface="Arial" panose="020B0604020202020204" pitchFamily="34" charset="0"/>
                        </a:rPr>
                        <a:t>Ferritin</a:t>
                      </a:r>
                      <a:r>
                        <a:rPr lang="en-US" sz="1400" dirty="0">
                          <a:solidFill>
                            <a:schemeClr val="tx1"/>
                          </a:solidFill>
                          <a:latin typeface="+mn-lt"/>
                          <a:cs typeface="Arial" panose="020B0604020202020204" pitchFamily="34" charset="0"/>
                        </a:rPr>
                        <a:t> stores iron in the spleen and liver.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9602891"/>
                  </a:ext>
                </a:extLst>
              </a:tr>
              <a:tr h="370840">
                <a:tc>
                  <a:txBody>
                    <a:bodyPr/>
                    <a:lstStyle/>
                    <a:p>
                      <a:r>
                        <a:rPr lang="en-US" sz="1400" b="1" dirty="0">
                          <a:solidFill>
                            <a:schemeClr val="tx1"/>
                          </a:solidFill>
                          <a:latin typeface="+mn-lt"/>
                          <a:cs typeface="Arial" panose="020B0604020202020204" pitchFamily="34" charset="0"/>
                        </a:rPr>
                        <a:t>Hormone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dirty="0">
                          <a:solidFill>
                            <a:schemeClr val="tx1"/>
                          </a:solidFill>
                          <a:latin typeface="+mn-lt"/>
                          <a:cs typeface="Arial" panose="020B0604020202020204" pitchFamily="34" charset="0"/>
                        </a:rPr>
                        <a:t>Regulate body metabolism and the nervous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b="1" dirty="0">
                          <a:solidFill>
                            <a:schemeClr val="tx1"/>
                          </a:solidFill>
                          <a:latin typeface="+mn-lt"/>
                          <a:cs typeface="Arial" panose="020B0604020202020204" pitchFamily="34" charset="0"/>
                        </a:rPr>
                        <a:t>Insulin</a:t>
                      </a:r>
                      <a:r>
                        <a:rPr lang="en-US" sz="1400" dirty="0">
                          <a:solidFill>
                            <a:schemeClr val="tx1"/>
                          </a:solidFill>
                          <a:latin typeface="+mn-lt"/>
                          <a:cs typeface="Arial" panose="020B0604020202020204" pitchFamily="34" charset="0"/>
                        </a:rPr>
                        <a:t> regulates blood glucose level. </a:t>
                      </a:r>
                      <a:r>
                        <a:rPr lang="en-US" sz="1400" b="1" dirty="0">
                          <a:solidFill>
                            <a:schemeClr val="tx1"/>
                          </a:solidFill>
                          <a:latin typeface="+mn-lt"/>
                          <a:cs typeface="Arial" panose="020B0604020202020204" pitchFamily="34" charset="0"/>
                        </a:rPr>
                        <a:t>Growth hormone</a:t>
                      </a:r>
                      <a:r>
                        <a:rPr lang="en-US" sz="1400" dirty="0">
                          <a:solidFill>
                            <a:schemeClr val="tx1"/>
                          </a:solidFill>
                          <a:latin typeface="+mn-lt"/>
                          <a:cs typeface="Arial" panose="020B0604020202020204" pitchFamily="34" charset="0"/>
                        </a:rPr>
                        <a:t> regulates body growth.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30360"/>
                  </a:ext>
                </a:extLst>
              </a:tr>
              <a:tr h="370840">
                <a:tc>
                  <a:txBody>
                    <a:bodyPr/>
                    <a:lstStyle/>
                    <a:p>
                      <a:r>
                        <a:rPr lang="en-US" sz="1400" b="1" dirty="0">
                          <a:solidFill>
                            <a:schemeClr val="tx1"/>
                          </a:solidFill>
                          <a:latin typeface="+mn-lt"/>
                          <a:cs typeface="Arial" panose="020B0604020202020204" pitchFamily="34" charset="0"/>
                        </a:rPr>
                        <a:t>Enzyme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marR="0" lvl="0" indent="-236538"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cs typeface="Arial" panose="020B0604020202020204" pitchFamily="34" charset="0"/>
                        </a:rPr>
                        <a:t>Catalyze biochemical reactions</a:t>
                      </a:r>
                      <a:r>
                        <a:rPr lang="en-US" sz="1400" baseline="0" dirty="0">
                          <a:solidFill>
                            <a:schemeClr val="tx1"/>
                          </a:solidFill>
                          <a:latin typeface="+mn-lt"/>
                          <a:cs typeface="Arial" panose="020B0604020202020204" pitchFamily="34" charset="0"/>
                        </a:rPr>
                        <a:t> </a:t>
                      </a:r>
                      <a:r>
                        <a:rPr lang="en-US" sz="1400" dirty="0">
                          <a:solidFill>
                            <a:schemeClr val="tx1"/>
                          </a:solidFill>
                          <a:latin typeface="+mn-lt"/>
                          <a:cs typeface="Arial" panose="020B0604020202020204" pitchFamily="34" charset="0"/>
                        </a:rPr>
                        <a:t>in the cells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b="1" dirty="0">
                          <a:solidFill>
                            <a:schemeClr val="tx1"/>
                          </a:solidFill>
                          <a:latin typeface="+mn-lt"/>
                          <a:cs typeface="Arial" panose="020B0604020202020204" pitchFamily="34" charset="0"/>
                        </a:rPr>
                        <a:t>Sucrase</a:t>
                      </a:r>
                      <a:r>
                        <a:rPr lang="en-US" sz="1400" dirty="0">
                          <a:solidFill>
                            <a:schemeClr val="tx1"/>
                          </a:solidFill>
                          <a:latin typeface="+mn-lt"/>
                          <a:cs typeface="Arial" panose="020B0604020202020204" pitchFamily="34" charset="0"/>
                        </a:rPr>
                        <a:t> catalyzes the hydrolysis of sucrose. </a:t>
                      </a:r>
                      <a:r>
                        <a:rPr lang="en-US" sz="1400" b="1" dirty="0">
                          <a:solidFill>
                            <a:schemeClr val="tx1"/>
                          </a:solidFill>
                          <a:latin typeface="+mn-lt"/>
                          <a:cs typeface="Arial" panose="020B0604020202020204" pitchFamily="34" charset="0"/>
                        </a:rPr>
                        <a:t>Trypsin</a:t>
                      </a:r>
                      <a:r>
                        <a:rPr lang="en-US" sz="1400" dirty="0">
                          <a:solidFill>
                            <a:schemeClr val="tx1"/>
                          </a:solidFill>
                          <a:latin typeface="+mn-lt"/>
                          <a:cs typeface="Arial" panose="020B0604020202020204" pitchFamily="34" charset="0"/>
                        </a:rPr>
                        <a:t> catalyzes the hydrolysis of proteins.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9998851"/>
                  </a:ext>
                </a:extLst>
              </a:tr>
              <a:tr h="328893">
                <a:tc>
                  <a:txBody>
                    <a:bodyPr/>
                    <a:lstStyle/>
                    <a:p>
                      <a:r>
                        <a:rPr lang="en-US" sz="1400" b="1" dirty="0">
                          <a:solidFill>
                            <a:schemeClr val="tx1"/>
                          </a:solidFill>
                          <a:latin typeface="+mn-lt"/>
                          <a:cs typeface="Arial" panose="020B0604020202020204" pitchFamily="34" charset="0"/>
                        </a:rPr>
                        <a:t>Protection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dirty="0">
                          <a:solidFill>
                            <a:schemeClr val="tx1"/>
                          </a:solidFill>
                          <a:latin typeface="+mn-lt"/>
                          <a:cs typeface="Arial" panose="020B0604020202020204" pitchFamily="34" charset="0"/>
                        </a:rPr>
                        <a:t>Recognize and destroy foreign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400" b="1" dirty="0">
                          <a:solidFill>
                            <a:schemeClr val="tx1"/>
                          </a:solidFill>
                          <a:latin typeface="+mn-lt"/>
                          <a:cs typeface="Arial" panose="020B0604020202020204" pitchFamily="34" charset="0"/>
                        </a:rPr>
                        <a:t>Immunoglobulins</a:t>
                      </a:r>
                      <a:r>
                        <a:rPr lang="en-US" sz="1400" dirty="0">
                          <a:solidFill>
                            <a:schemeClr val="tx1"/>
                          </a:solidFill>
                          <a:latin typeface="+mn-lt"/>
                          <a:cs typeface="Arial" panose="020B0604020202020204" pitchFamily="34" charset="0"/>
                        </a:rPr>
                        <a:t> stimulate immune responses.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426327"/>
                  </a:ext>
                </a:extLst>
              </a:tr>
            </a:tbl>
          </a:graphicData>
        </a:graphic>
      </p:graphicFrame>
    </p:spTree>
    <p:extLst>
      <p:ext uri="{BB962C8B-B14F-4D97-AF65-F5344CB8AC3E}">
        <p14:creationId xmlns:p14="http://schemas.microsoft.com/office/powerpoint/2010/main" val="3803133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57200" y="1522800"/>
            <a:ext cx="8226423" cy="419372"/>
          </a:xfrm>
        </p:spPr>
        <p:txBody>
          <a:bodyPr/>
          <a:lstStyle/>
          <a:p>
            <a:pPr marL="432" indent="0">
              <a:buNone/>
            </a:pPr>
            <a:r>
              <a:rPr lang="en-US" sz="2400" dirty="0"/>
              <a:t>Select the type of tertiary interaction.</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69" y="2149858"/>
            <a:ext cx="1137591" cy="426566"/>
          </a:xfrm>
        </p:spPr>
        <p:txBody>
          <a:bodyPr/>
          <a:lstStyle/>
          <a:p>
            <a:pPr marL="432" indent="0">
              <a:buNone/>
            </a:pPr>
            <a:r>
              <a:rPr lang="en-US" sz="2400" dirty="0"/>
              <a:t>disulfide</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288892" y="2145600"/>
            <a:ext cx="752169" cy="426566"/>
          </a:xfrm>
        </p:spPr>
        <p:txBody>
          <a:bodyPr/>
          <a:lstStyle/>
          <a:p>
            <a:pPr marL="432" indent="0">
              <a:buNone/>
            </a:pPr>
            <a:r>
              <a:rPr lang="en-US" sz="2400" dirty="0"/>
              <a:t>ionic</a:t>
            </a:r>
          </a:p>
        </p:txBody>
      </p:sp>
      <p:sp>
        <p:nvSpPr>
          <p:cNvPr id="6" name="Content Placeholder 5">
            <a:extLst>
              <a:ext uri="{FF2B5EF4-FFF2-40B4-BE49-F238E27FC236}">
                <a16:creationId xmlns:a16="http://schemas.microsoft.com/office/drawing/2014/main" id="{402A8CA4-AB71-4297-9325-5A05716F2B48}"/>
              </a:ext>
            </a:extLst>
          </p:cNvPr>
          <p:cNvSpPr>
            <a:spLocks noGrp="1"/>
          </p:cNvSpPr>
          <p:nvPr>
            <p:ph sz="quarter" idx="17"/>
          </p:nvPr>
        </p:nvSpPr>
        <p:spPr>
          <a:xfrm>
            <a:off x="1209369" y="2700158"/>
            <a:ext cx="1312607" cy="426566"/>
          </a:xfrm>
        </p:spPr>
        <p:txBody>
          <a:bodyPr/>
          <a:lstStyle/>
          <a:p>
            <a:pPr marL="432" indent="0">
              <a:buNone/>
            </a:pPr>
            <a:r>
              <a:rPr lang="en-US" sz="2400" dirty="0"/>
              <a:t>H bonds</a:t>
            </a:r>
          </a:p>
        </p:txBody>
      </p:sp>
      <p:sp>
        <p:nvSpPr>
          <p:cNvPr id="7" name="Content Placeholder 6">
            <a:extLst>
              <a:ext uri="{FF2B5EF4-FFF2-40B4-BE49-F238E27FC236}">
                <a16:creationId xmlns:a16="http://schemas.microsoft.com/office/drawing/2014/main" id="{1E19AEF8-C391-42AA-91F3-711E649342E6}"/>
              </a:ext>
            </a:extLst>
          </p:cNvPr>
          <p:cNvSpPr>
            <a:spLocks noGrp="1"/>
          </p:cNvSpPr>
          <p:nvPr>
            <p:ph sz="quarter" idx="18"/>
          </p:nvPr>
        </p:nvSpPr>
        <p:spPr>
          <a:xfrm>
            <a:off x="3288892" y="2700159"/>
            <a:ext cx="1784553" cy="426565"/>
          </a:xfrm>
        </p:spPr>
        <p:txBody>
          <a:bodyPr/>
          <a:lstStyle/>
          <a:p>
            <a:pPr marL="432" indent="0">
              <a:buNone/>
            </a:pPr>
            <a:r>
              <a:rPr lang="en-US" sz="2400" dirty="0"/>
              <a:t>hydrophobic</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200" y="3364053"/>
            <a:ext cx="3156155" cy="382037"/>
          </a:xfrm>
        </p:spPr>
        <p:txBody>
          <a:bodyPr/>
          <a:lstStyle/>
          <a:p>
            <a:pPr marL="0" indent="0">
              <a:buNone/>
            </a:pPr>
            <a:r>
              <a:rPr lang="en-US" sz="2400" dirty="0">
                <a:solidFill>
                  <a:schemeClr val="tx2"/>
                </a:solidFill>
              </a:rPr>
              <a:t>A.</a:t>
            </a:r>
            <a:r>
              <a:rPr lang="en-US" sz="2400" dirty="0"/>
              <a:t> leucine and valine</a:t>
            </a:r>
          </a:p>
        </p:txBody>
      </p:sp>
      <p:sp>
        <p:nvSpPr>
          <p:cNvPr id="9" name="Content Placeholder 8">
            <a:extLst>
              <a:ext uri="{FF2B5EF4-FFF2-40B4-BE49-F238E27FC236}">
                <a16:creationId xmlns:a16="http://schemas.microsoft.com/office/drawing/2014/main" id="{F8A784B0-5583-4ACD-BEFC-1C014F5A2A3E}"/>
              </a:ext>
            </a:extLst>
          </p:cNvPr>
          <p:cNvSpPr>
            <a:spLocks noGrp="1"/>
          </p:cNvSpPr>
          <p:nvPr>
            <p:ph sz="quarter" idx="20"/>
          </p:nvPr>
        </p:nvSpPr>
        <p:spPr>
          <a:xfrm>
            <a:off x="4956561" y="3424647"/>
            <a:ext cx="2225904" cy="358780"/>
          </a:xfrm>
        </p:spPr>
        <p:txBody>
          <a:bodyPr/>
          <a:lstStyle/>
          <a:p>
            <a:pPr marL="101600" indent="0">
              <a:buNone/>
            </a:pPr>
            <a:r>
              <a:rPr lang="en-US" sz="2400" b="1" dirty="0"/>
              <a:t>hydrophobic</a:t>
            </a:r>
          </a:p>
        </p:txBody>
      </p:sp>
      <p:sp>
        <p:nvSpPr>
          <p:cNvPr id="10" name="Content Placeholder 9">
            <a:extLst>
              <a:ext uri="{FF2B5EF4-FFF2-40B4-BE49-F238E27FC236}">
                <a16:creationId xmlns:a16="http://schemas.microsoft.com/office/drawing/2014/main" id="{4A3879BF-3433-457F-86E2-509A23BA6732}"/>
              </a:ext>
            </a:extLst>
          </p:cNvPr>
          <p:cNvSpPr>
            <a:spLocks noGrp="1"/>
          </p:cNvSpPr>
          <p:nvPr>
            <p:ph sz="quarter" idx="21"/>
          </p:nvPr>
        </p:nvSpPr>
        <p:spPr>
          <a:xfrm>
            <a:off x="460377" y="3958511"/>
            <a:ext cx="3152978" cy="382038"/>
          </a:xfrm>
        </p:spPr>
        <p:txBody>
          <a:bodyPr/>
          <a:lstStyle/>
          <a:p>
            <a:pPr marL="432" indent="0">
              <a:buNone/>
            </a:pPr>
            <a:r>
              <a:rPr lang="en-US" sz="2400" dirty="0">
                <a:solidFill>
                  <a:schemeClr val="tx2"/>
                </a:solidFill>
              </a:rPr>
              <a:t>B.</a:t>
            </a:r>
            <a:r>
              <a:rPr lang="en-US" sz="2400" dirty="0"/>
              <a:t> two cysteines</a:t>
            </a:r>
          </a:p>
        </p:txBody>
      </p:sp>
      <p:sp>
        <p:nvSpPr>
          <p:cNvPr id="11" name="Content Placeholder 10">
            <a:extLst>
              <a:ext uri="{FF2B5EF4-FFF2-40B4-BE49-F238E27FC236}">
                <a16:creationId xmlns:a16="http://schemas.microsoft.com/office/drawing/2014/main" id="{BDED06DC-226A-456D-A078-9129FBD4F4F3}"/>
              </a:ext>
            </a:extLst>
          </p:cNvPr>
          <p:cNvSpPr>
            <a:spLocks noGrp="1"/>
          </p:cNvSpPr>
          <p:nvPr>
            <p:ph sz="quarter" idx="22"/>
          </p:nvPr>
        </p:nvSpPr>
        <p:spPr>
          <a:xfrm>
            <a:off x="5073444" y="3958512"/>
            <a:ext cx="2433485" cy="382038"/>
          </a:xfrm>
        </p:spPr>
        <p:txBody>
          <a:bodyPr/>
          <a:lstStyle/>
          <a:p>
            <a:pPr marL="432" indent="0">
              <a:buNone/>
            </a:pPr>
            <a:r>
              <a:rPr lang="en-US" sz="2400" b="1" dirty="0"/>
              <a:t>disulfide</a:t>
            </a:r>
          </a:p>
        </p:txBody>
      </p:sp>
      <p:sp>
        <p:nvSpPr>
          <p:cNvPr id="12" name="Content Placeholder 11">
            <a:extLst>
              <a:ext uri="{FF2B5EF4-FFF2-40B4-BE49-F238E27FC236}">
                <a16:creationId xmlns:a16="http://schemas.microsoft.com/office/drawing/2014/main" id="{14C8BA08-42FD-43F8-AC5E-38526C5731F4}"/>
              </a:ext>
            </a:extLst>
          </p:cNvPr>
          <p:cNvSpPr>
            <a:spLocks noGrp="1"/>
          </p:cNvSpPr>
          <p:nvPr>
            <p:ph sz="quarter" idx="23"/>
          </p:nvPr>
        </p:nvSpPr>
        <p:spPr>
          <a:xfrm>
            <a:off x="460377" y="4491514"/>
            <a:ext cx="3733415" cy="459588"/>
          </a:xfrm>
        </p:spPr>
        <p:txBody>
          <a:bodyPr/>
          <a:lstStyle/>
          <a:p>
            <a:pPr marL="432" indent="0">
              <a:buNone/>
            </a:pPr>
            <a:r>
              <a:rPr lang="en-US" sz="2400" dirty="0">
                <a:solidFill>
                  <a:schemeClr val="tx2"/>
                </a:solidFill>
              </a:rPr>
              <a:t>C.</a:t>
            </a:r>
            <a:r>
              <a:rPr lang="en-US" sz="2400" dirty="0"/>
              <a:t> aspartic acid and lysine</a:t>
            </a:r>
          </a:p>
        </p:txBody>
      </p:sp>
      <p:sp>
        <p:nvSpPr>
          <p:cNvPr id="13" name="Content Placeholder 12">
            <a:extLst>
              <a:ext uri="{FF2B5EF4-FFF2-40B4-BE49-F238E27FC236}">
                <a16:creationId xmlns:a16="http://schemas.microsoft.com/office/drawing/2014/main" id="{C0AF6076-3617-4501-B1EE-C67443D82F32}"/>
              </a:ext>
            </a:extLst>
          </p:cNvPr>
          <p:cNvSpPr>
            <a:spLocks noGrp="1"/>
          </p:cNvSpPr>
          <p:nvPr>
            <p:ph sz="quarter" idx="24"/>
          </p:nvPr>
        </p:nvSpPr>
        <p:spPr>
          <a:xfrm>
            <a:off x="5073444" y="4491514"/>
            <a:ext cx="2433485" cy="459588"/>
          </a:xfrm>
        </p:spPr>
        <p:txBody>
          <a:bodyPr/>
          <a:lstStyle/>
          <a:p>
            <a:pPr marL="0" indent="0">
              <a:buNone/>
            </a:pPr>
            <a:r>
              <a:rPr lang="en-US" sz="2400" b="1" dirty="0">
                <a:latin typeface="+mn-lt"/>
              </a:rPr>
              <a:t>ionic</a:t>
            </a:r>
          </a:p>
        </p:txBody>
      </p:sp>
      <p:sp>
        <p:nvSpPr>
          <p:cNvPr id="14" name="Content Placeholder 13">
            <a:extLst>
              <a:ext uri="{FF2B5EF4-FFF2-40B4-BE49-F238E27FC236}">
                <a16:creationId xmlns:a16="http://schemas.microsoft.com/office/drawing/2014/main" id="{3C4A2BA5-AC2A-44AD-8545-012DAF1CFE78}"/>
              </a:ext>
            </a:extLst>
          </p:cNvPr>
          <p:cNvSpPr>
            <a:spLocks noGrp="1"/>
          </p:cNvSpPr>
          <p:nvPr>
            <p:ph sz="quarter" idx="25"/>
          </p:nvPr>
        </p:nvSpPr>
        <p:spPr>
          <a:xfrm>
            <a:off x="460377" y="5127828"/>
            <a:ext cx="3733801" cy="402817"/>
          </a:xfrm>
        </p:spPr>
        <p:txBody>
          <a:bodyPr/>
          <a:lstStyle/>
          <a:p>
            <a:pPr marL="0" indent="0">
              <a:buNone/>
            </a:pPr>
            <a:r>
              <a:rPr lang="en-US" sz="2400" dirty="0">
                <a:solidFill>
                  <a:schemeClr val="tx2"/>
                </a:solidFill>
                <a:latin typeface="+mn-lt"/>
              </a:rPr>
              <a:t>D.</a:t>
            </a:r>
            <a:r>
              <a:rPr lang="en-US" sz="2400" dirty="0">
                <a:latin typeface="+mn-lt"/>
              </a:rPr>
              <a:t> serine and threonine</a:t>
            </a:r>
          </a:p>
        </p:txBody>
      </p:sp>
      <p:sp>
        <p:nvSpPr>
          <p:cNvPr id="15" name="Content Placeholder 14">
            <a:extLst>
              <a:ext uri="{FF2B5EF4-FFF2-40B4-BE49-F238E27FC236}">
                <a16:creationId xmlns:a16="http://schemas.microsoft.com/office/drawing/2014/main" id="{EA3B908C-DB53-4A08-BCE4-1219115DDF80}"/>
              </a:ext>
            </a:extLst>
          </p:cNvPr>
          <p:cNvSpPr>
            <a:spLocks noGrp="1"/>
          </p:cNvSpPr>
          <p:nvPr>
            <p:ph sz="quarter" idx="26"/>
          </p:nvPr>
        </p:nvSpPr>
        <p:spPr>
          <a:xfrm>
            <a:off x="5073444" y="5127828"/>
            <a:ext cx="2742483" cy="402818"/>
          </a:xfrm>
        </p:spPr>
        <p:txBody>
          <a:bodyPr/>
          <a:lstStyle/>
          <a:p>
            <a:pPr marL="0" indent="0">
              <a:buNone/>
            </a:pPr>
            <a:r>
              <a:rPr lang="en-US" sz="2400" b="1" dirty="0">
                <a:latin typeface="+mn-lt"/>
              </a:rPr>
              <a:t>H bonds</a:t>
            </a:r>
          </a:p>
        </p:txBody>
      </p:sp>
    </p:spTree>
    <p:extLst>
      <p:ext uri="{BB962C8B-B14F-4D97-AF65-F5344CB8AC3E}">
        <p14:creationId xmlns:p14="http://schemas.microsoft.com/office/powerpoint/2010/main" val="3080442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Quaternary Structure</a:t>
            </a:r>
          </a:p>
        </p:txBody>
      </p:sp>
      <p:sp>
        <p:nvSpPr>
          <p:cNvPr id="5" name="Content Placeholder 4"/>
          <p:cNvSpPr>
            <a:spLocks noGrp="1"/>
          </p:cNvSpPr>
          <p:nvPr>
            <p:ph sz="quarter" idx="14"/>
          </p:nvPr>
        </p:nvSpPr>
        <p:spPr>
          <a:xfrm>
            <a:off x="457200" y="1558463"/>
            <a:ext cx="3864077" cy="3913189"/>
          </a:xfrm>
        </p:spPr>
        <p:txBody>
          <a:bodyPr/>
          <a:lstStyle/>
          <a:p>
            <a:pPr marL="432" indent="0">
              <a:buNone/>
            </a:pPr>
            <a:r>
              <a:rPr lang="en-IN" sz="2400" dirty="0"/>
              <a:t>The </a:t>
            </a:r>
            <a:r>
              <a:rPr lang="en-IN" sz="2400" b="1" dirty="0"/>
              <a:t>quaternary structure</a:t>
            </a:r>
          </a:p>
          <a:p>
            <a:r>
              <a:rPr lang="en-IN" sz="2400" dirty="0"/>
              <a:t>is the combination of two or more protein units</a:t>
            </a:r>
          </a:p>
          <a:p>
            <a:r>
              <a:rPr lang="en-IN" sz="2400" dirty="0"/>
              <a:t>consists of four polypeptide chains as subunits in </a:t>
            </a:r>
            <a:r>
              <a:rPr lang="en-IN" sz="2400" dirty="0" err="1"/>
              <a:t>hemoglobin</a:t>
            </a:r>
            <a:endParaRPr lang="en-IN" sz="2400" dirty="0"/>
          </a:p>
          <a:p>
            <a:r>
              <a:rPr lang="en-IN" sz="2400" dirty="0"/>
              <a:t>is stabilized by the same interactions found in tertiary structures</a:t>
            </a:r>
          </a:p>
        </p:txBody>
      </p:sp>
      <p:pic>
        <p:nvPicPr>
          <p:cNvPr id="2" name="Content Placeholder 1" descr="A ribbon model of hemoglobin."/>
          <p:cNvPicPr>
            <a:picLocks noGrp="1" noChangeAspect="1"/>
          </p:cNvPicPr>
          <p:nvPr>
            <p:ph sz="quarter" idx="15"/>
          </p:nvPr>
        </p:nvPicPr>
        <p:blipFill>
          <a:blip r:embed="rId3"/>
          <a:stretch>
            <a:fillRect/>
          </a:stretch>
        </p:blipFill>
        <p:spPr>
          <a:xfrm>
            <a:off x="5616167" y="1699854"/>
            <a:ext cx="2642314" cy="2789111"/>
          </a:xfrm>
          <a:prstGeom prst="rect">
            <a:avLst/>
          </a:prstGeom>
        </p:spPr>
      </p:pic>
      <p:sp>
        <p:nvSpPr>
          <p:cNvPr id="7" name="Content Placeholder 6"/>
          <p:cNvSpPr>
            <a:spLocks noGrp="1"/>
          </p:cNvSpPr>
          <p:nvPr>
            <p:ph sz="quarter" idx="16"/>
          </p:nvPr>
        </p:nvSpPr>
        <p:spPr>
          <a:xfrm>
            <a:off x="4837471" y="4608576"/>
            <a:ext cx="4129548" cy="863075"/>
          </a:xfrm>
        </p:spPr>
        <p:txBody>
          <a:bodyPr/>
          <a:lstStyle/>
          <a:p>
            <a:pPr marL="432" indent="0">
              <a:buNone/>
            </a:pPr>
            <a:r>
              <a:rPr lang="en-IN" dirty="0"/>
              <a:t>In the ribbon structure of </a:t>
            </a:r>
            <a:r>
              <a:rPr lang="en-IN" dirty="0" err="1"/>
              <a:t>hemoglobin</a:t>
            </a:r>
            <a:r>
              <a:rPr lang="en-IN" dirty="0"/>
              <a:t>, the quaternary structure is made up of four polypeptide subunits: two (red) are</a:t>
            </a:r>
          </a:p>
        </p:txBody>
      </p:sp>
      <p:graphicFrame>
        <p:nvGraphicFramePr>
          <p:cNvPr id="3" name="Object 2" descr="alpha"/>
          <p:cNvGraphicFramePr>
            <a:graphicFrameLocks noChangeAspect="1"/>
          </p:cNvGraphicFramePr>
          <p:nvPr>
            <p:extLst/>
          </p:nvPr>
        </p:nvGraphicFramePr>
        <p:xfrm>
          <a:off x="4903788" y="5584825"/>
          <a:ext cx="190500" cy="177800"/>
        </p:xfrm>
        <a:graphic>
          <a:graphicData uri="http://schemas.openxmlformats.org/presentationml/2006/ole">
            <mc:AlternateContent xmlns:mc="http://schemas.openxmlformats.org/markup-compatibility/2006">
              <mc:Choice xmlns:v="urn:schemas-microsoft-com:vml" Requires="v">
                <p:oleObj spid="_x0000_s10252" name="Equation" r:id="rId4" imgW="190440" imgH="177480" progId="Equation.DSMT4">
                  <p:embed/>
                </p:oleObj>
              </mc:Choice>
              <mc:Fallback>
                <p:oleObj name="Equation" r:id="rId4" imgW="190440" imgH="177480" progId="Equation.DSMT4">
                  <p:embed/>
                  <p:pic>
                    <p:nvPicPr>
                      <p:cNvPr id="3" name="Object 2" descr="alpha"/>
                      <p:cNvPicPr/>
                      <p:nvPr/>
                    </p:nvPicPr>
                    <p:blipFill>
                      <a:blip r:embed="rId5"/>
                      <a:stretch>
                        <a:fillRect/>
                      </a:stretch>
                    </p:blipFill>
                    <p:spPr>
                      <a:xfrm>
                        <a:off x="4903788" y="5584825"/>
                        <a:ext cx="190500" cy="177800"/>
                      </a:xfrm>
                      <a:prstGeom prst="rect">
                        <a:avLst/>
                      </a:prstGeom>
                    </p:spPr>
                  </p:pic>
                </p:oleObj>
              </mc:Fallback>
            </mc:AlternateContent>
          </a:graphicData>
        </a:graphic>
      </p:graphicFrame>
      <p:sp>
        <p:nvSpPr>
          <p:cNvPr id="8" name="Content Placeholder 7"/>
          <p:cNvSpPr>
            <a:spLocks noGrp="1"/>
          </p:cNvSpPr>
          <p:nvPr>
            <p:ph sz="quarter" idx="17"/>
          </p:nvPr>
        </p:nvSpPr>
        <p:spPr>
          <a:xfrm>
            <a:off x="5191434" y="5520966"/>
            <a:ext cx="2684206" cy="335423"/>
          </a:xfrm>
        </p:spPr>
        <p:txBody>
          <a:bodyPr/>
          <a:lstStyle/>
          <a:p>
            <a:pPr marL="432" indent="0">
              <a:buNone/>
            </a:pPr>
            <a:r>
              <a:rPr lang="en-IN" dirty="0"/>
              <a:t>chains and two (blue) are</a:t>
            </a:r>
          </a:p>
        </p:txBody>
      </p:sp>
      <p:graphicFrame>
        <p:nvGraphicFramePr>
          <p:cNvPr id="15" name="Object 14" descr="beta chains."/>
          <p:cNvGraphicFramePr>
            <a:graphicFrameLocks noChangeAspect="1"/>
          </p:cNvGraphicFramePr>
          <p:nvPr>
            <p:extLst/>
          </p:nvPr>
        </p:nvGraphicFramePr>
        <p:xfrm>
          <a:off x="7972425" y="5527675"/>
          <a:ext cx="965200" cy="266700"/>
        </p:xfrm>
        <a:graphic>
          <a:graphicData uri="http://schemas.openxmlformats.org/presentationml/2006/ole">
            <mc:AlternateContent xmlns:mc="http://schemas.openxmlformats.org/markup-compatibility/2006">
              <mc:Choice xmlns:v="urn:schemas-microsoft-com:vml" Requires="v">
                <p:oleObj spid="_x0000_s10253" name="Equation" r:id="rId6" imgW="965160" imgH="266400" progId="Equation.DSMT4">
                  <p:embed/>
                </p:oleObj>
              </mc:Choice>
              <mc:Fallback>
                <p:oleObj name="Equation" r:id="rId6" imgW="965160" imgH="266400" progId="Equation.DSMT4">
                  <p:embed/>
                  <p:pic>
                    <p:nvPicPr>
                      <p:cNvPr id="15" name="Object 14" descr="beta chains."/>
                      <p:cNvPicPr/>
                      <p:nvPr/>
                    </p:nvPicPr>
                    <p:blipFill>
                      <a:blip r:embed="rId7"/>
                      <a:stretch>
                        <a:fillRect/>
                      </a:stretch>
                    </p:blipFill>
                    <p:spPr>
                      <a:xfrm>
                        <a:off x="7972425" y="5527675"/>
                        <a:ext cx="965200" cy="266700"/>
                      </a:xfrm>
                      <a:prstGeom prst="rect">
                        <a:avLst/>
                      </a:prstGeom>
                    </p:spPr>
                  </p:pic>
                </p:oleObj>
              </mc:Fallback>
            </mc:AlternateContent>
          </a:graphicData>
        </a:graphic>
      </p:graphicFrame>
      <p:sp>
        <p:nvSpPr>
          <p:cNvPr id="9" name="Content Placeholder 8"/>
          <p:cNvSpPr>
            <a:spLocks noGrp="1"/>
          </p:cNvSpPr>
          <p:nvPr>
            <p:ph sz="quarter" idx="18"/>
          </p:nvPr>
        </p:nvSpPr>
        <p:spPr>
          <a:xfrm>
            <a:off x="4837471" y="5897880"/>
            <a:ext cx="4100669" cy="585216"/>
          </a:xfrm>
        </p:spPr>
        <p:txBody>
          <a:bodyPr/>
          <a:lstStyle/>
          <a:p>
            <a:pPr marL="432" indent="0">
              <a:buNone/>
            </a:pPr>
            <a:r>
              <a:rPr lang="en-IN" dirty="0"/>
              <a:t>The </a:t>
            </a:r>
            <a:r>
              <a:rPr lang="en-IN" dirty="0" err="1"/>
              <a:t>heme</a:t>
            </a:r>
            <a:r>
              <a:rPr lang="en-IN" dirty="0"/>
              <a:t> groups (green) in the four subunits bind oxygen.</a:t>
            </a:r>
          </a:p>
        </p:txBody>
      </p:sp>
    </p:spTree>
    <p:extLst>
      <p:ext uri="{BB962C8B-B14F-4D97-AF65-F5344CB8AC3E}">
        <p14:creationId xmlns:p14="http://schemas.microsoft.com/office/powerpoint/2010/main" val="1159100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Protein Structural Levels</a:t>
            </a:r>
          </a:p>
        </p:txBody>
      </p:sp>
      <p:pic>
        <p:nvPicPr>
          <p:cNvPr id="7" name="Content Placeholder 6" descr="A protein has 4 structural levels, as follows. For long description in Notes pane, press F6.&#10;"/>
          <p:cNvPicPr>
            <a:picLocks noGrp="1" noChangeAspect="1"/>
          </p:cNvPicPr>
          <p:nvPr>
            <p:ph sz="quarter" idx="13"/>
          </p:nvPr>
        </p:nvPicPr>
        <p:blipFill>
          <a:blip r:embed="rId3"/>
          <a:stretch>
            <a:fillRect/>
          </a:stretch>
        </p:blipFill>
        <p:spPr>
          <a:xfrm>
            <a:off x="1773045" y="1469535"/>
            <a:ext cx="5597909" cy="3653503"/>
          </a:xfrm>
          <a:prstGeom prst="rect">
            <a:avLst/>
          </a:prstGeom>
        </p:spPr>
      </p:pic>
      <p:sp>
        <p:nvSpPr>
          <p:cNvPr id="6" name="Content Placeholder 5"/>
          <p:cNvSpPr>
            <a:spLocks noGrp="1"/>
          </p:cNvSpPr>
          <p:nvPr>
            <p:ph sz="quarter" idx="14"/>
          </p:nvPr>
        </p:nvSpPr>
        <p:spPr>
          <a:xfrm>
            <a:off x="457199" y="5279923"/>
            <a:ext cx="8495071" cy="797027"/>
          </a:xfrm>
        </p:spPr>
        <p:txBody>
          <a:bodyPr/>
          <a:lstStyle/>
          <a:p>
            <a:pPr marL="432" indent="0">
              <a:buNone/>
            </a:pPr>
            <a:r>
              <a:rPr lang="en-IN" sz="2400" dirty="0"/>
              <a:t>The structural levels of protein are </a:t>
            </a:r>
            <a:r>
              <a:rPr lang="en-IN" sz="2400" b="1" dirty="0"/>
              <a:t>(a) </a:t>
            </a:r>
            <a:r>
              <a:rPr lang="en-IN" sz="2400" dirty="0"/>
              <a:t>primary, </a:t>
            </a:r>
            <a:r>
              <a:rPr lang="en-IN" sz="2400" b="1" dirty="0"/>
              <a:t>(b)</a:t>
            </a:r>
            <a:r>
              <a:rPr lang="en-IN" sz="2400" dirty="0"/>
              <a:t> secondary, </a:t>
            </a:r>
            <a:r>
              <a:rPr lang="en-IN" sz="2400" b="1" dirty="0"/>
              <a:t>(c)</a:t>
            </a:r>
            <a:r>
              <a:rPr lang="en-IN" sz="2400" dirty="0"/>
              <a:t> tertiary, and sometimes </a:t>
            </a:r>
            <a:r>
              <a:rPr lang="en-IN" sz="2400" b="1" dirty="0"/>
              <a:t>(d)</a:t>
            </a:r>
            <a:r>
              <a:rPr lang="en-IN" sz="2400" dirty="0"/>
              <a:t> quaternary.</a:t>
            </a:r>
          </a:p>
        </p:txBody>
      </p:sp>
    </p:spTree>
    <p:extLst>
      <p:ext uri="{BB962C8B-B14F-4D97-AF65-F5344CB8AC3E}">
        <p14:creationId xmlns:p14="http://schemas.microsoft.com/office/powerpoint/2010/main" val="178699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BF6E0AC-64C2-4653-AB44-744C31A52F77}"/>
              </a:ext>
            </a:extLst>
          </p:cNvPr>
          <p:cNvSpPr>
            <a:spLocks noGrp="1" noChangeArrowheads="1"/>
          </p:cNvSpPr>
          <p:nvPr>
            <p:ph type="title"/>
          </p:nvPr>
        </p:nvSpPr>
        <p:spPr/>
        <p:txBody>
          <a:bodyPr/>
          <a:lstStyle/>
          <a:p>
            <a:endParaRPr lang="en-US" altLang="en-US"/>
          </a:p>
        </p:txBody>
      </p:sp>
      <p:pic>
        <p:nvPicPr>
          <p:cNvPr id="22531" name="Picture 4" descr="09_013A">
            <a:extLst>
              <a:ext uri="{FF2B5EF4-FFF2-40B4-BE49-F238E27FC236}">
                <a16:creationId xmlns:a16="http://schemas.microsoft.com/office/drawing/2014/main" id="{C4C4E836-9694-46FA-8FD1-0808556AE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8738"/>
            <a:ext cx="80010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09_013B">
            <a:extLst>
              <a:ext uri="{FF2B5EF4-FFF2-40B4-BE49-F238E27FC236}">
                <a16:creationId xmlns:a16="http://schemas.microsoft.com/office/drawing/2014/main" id="{C018BA0A-BC97-42CC-8948-C911A38F4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
            <a:ext cx="7315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Sickle-Cell </a:t>
            </a:r>
            <a:r>
              <a:rPr lang="en-IN" sz="3400" dirty="0" err="1"/>
              <a:t>Anemia</a:t>
            </a:r>
            <a:r>
              <a:rPr lang="en-IN" sz="3400" dirty="0"/>
              <a:t> </a:t>
            </a:r>
            <a:r>
              <a:rPr lang="en-IN" sz="2000" b="0" dirty="0"/>
              <a:t>(1 of 2)</a:t>
            </a:r>
          </a:p>
        </p:txBody>
      </p:sp>
      <p:sp>
        <p:nvSpPr>
          <p:cNvPr id="5" name="Content Placeholder 4"/>
          <p:cNvSpPr>
            <a:spLocks noGrp="1"/>
          </p:cNvSpPr>
          <p:nvPr>
            <p:ph sz="quarter" idx="14"/>
          </p:nvPr>
        </p:nvSpPr>
        <p:spPr>
          <a:xfrm>
            <a:off x="457200" y="1558463"/>
            <a:ext cx="8229600" cy="684866"/>
          </a:xfrm>
        </p:spPr>
        <p:txBody>
          <a:bodyPr/>
          <a:lstStyle/>
          <a:p>
            <a:pPr marL="432" indent="0">
              <a:buNone/>
            </a:pPr>
            <a:r>
              <a:rPr lang="en-IN" sz="2200" dirty="0"/>
              <a:t>Sickle-cell </a:t>
            </a:r>
            <a:r>
              <a:rPr lang="en-IN" sz="2200" dirty="0" err="1"/>
              <a:t>anemia</a:t>
            </a:r>
            <a:r>
              <a:rPr lang="en-IN" sz="2200" dirty="0"/>
              <a:t> is caused by an abnormality in the shape of one of the subunits of the </a:t>
            </a:r>
            <a:r>
              <a:rPr lang="en-IN" sz="2200" dirty="0" err="1"/>
              <a:t>hemoglobin</a:t>
            </a:r>
            <a:r>
              <a:rPr lang="en-IN" sz="2200" dirty="0"/>
              <a:t> protein.</a:t>
            </a:r>
          </a:p>
        </p:txBody>
      </p:sp>
      <p:pic>
        <p:nvPicPr>
          <p:cNvPr id="2" name="Content Placeholder 1" descr="A normal beta chain is V a l, H i s, L e u, T h r, P r o, G l u, G l u, L y s. The first G l u is a polar acidic amino acid. A sickled beta chain is V a l, H i s, L e u, T h r, P r o, V a l, G l u, L y s. The second V a l is a nonpolar amino acid."/>
          <p:cNvPicPr>
            <a:picLocks noGrp="1" noChangeAspect="1"/>
          </p:cNvPicPr>
          <p:nvPr>
            <p:ph sz="quarter" idx="15"/>
          </p:nvPr>
        </p:nvPicPr>
        <p:blipFill>
          <a:blip r:embed="rId3"/>
          <a:stretch>
            <a:fillRect/>
          </a:stretch>
        </p:blipFill>
        <p:spPr>
          <a:xfrm>
            <a:off x="1961483" y="2347703"/>
            <a:ext cx="4988803" cy="965201"/>
          </a:xfrm>
          <a:prstGeom prst="rect">
            <a:avLst/>
          </a:prstGeom>
        </p:spPr>
      </p:pic>
      <p:sp>
        <p:nvSpPr>
          <p:cNvPr id="7" name="Content Placeholder 6"/>
          <p:cNvSpPr>
            <a:spLocks noGrp="1"/>
          </p:cNvSpPr>
          <p:nvPr>
            <p:ph sz="quarter" idx="16"/>
          </p:nvPr>
        </p:nvSpPr>
        <p:spPr>
          <a:xfrm>
            <a:off x="454672" y="3407609"/>
            <a:ext cx="3723627" cy="382913"/>
          </a:xfrm>
        </p:spPr>
        <p:txBody>
          <a:bodyPr/>
          <a:lstStyle/>
          <a:p>
            <a:r>
              <a:rPr lang="en-IN" sz="2200" dirty="0"/>
              <a:t>The sixth amino acid in the</a:t>
            </a:r>
          </a:p>
        </p:txBody>
      </p:sp>
      <p:graphicFrame>
        <p:nvGraphicFramePr>
          <p:cNvPr id="3" name="Object 2" descr="beta chains,"/>
          <p:cNvGraphicFramePr>
            <a:graphicFrameLocks noChangeAspect="1"/>
          </p:cNvGraphicFramePr>
          <p:nvPr>
            <p:extLst/>
          </p:nvPr>
        </p:nvGraphicFramePr>
        <p:xfrm>
          <a:off x="4286250" y="3449638"/>
          <a:ext cx="1066800" cy="317500"/>
        </p:xfrm>
        <a:graphic>
          <a:graphicData uri="http://schemas.openxmlformats.org/presentationml/2006/ole">
            <mc:AlternateContent xmlns:mc="http://schemas.openxmlformats.org/markup-compatibility/2006">
              <mc:Choice xmlns:v="urn:schemas-microsoft-com:vml" Requires="v">
                <p:oleObj spid="_x0000_s11271" name="Equation" r:id="rId4" imgW="1066680" imgH="317160" progId="Equation.DSMT4">
                  <p:embed/>
                </p:oleObj>
              </mc:Choice>
              <mc:Fallback>
                <p:oleObj name="Equation" r:id="rId4" imgW="1066680" imgH="317160" progId="Equation.DSMT4">
                  <p:embed/>
                  <p:pic>
                    <p:nvPicPr>
                      <p:cNvPr id="3" name="Object 2" descr="beta chains,"/>
                      <p:cNvPicPr/>
                      <p:nvPr/>
                    </p:nvPicPr>
                    <p:blipFill>
                      <a:blip r:embed="rId5"/>
                      <a:stretch>
                        <a:fillRect/>
                      </a:stretch>
                    </p:blipFill>
                    <p:spPr>
                      <a:xfrm>
                        <a:off x="4286250" y="3449638"/>
                        <a:ext cx="1066800" cy="317500"/>
                      </a:xfrm>
                      <a:prstGeom prst="rect">
                        <a:avLst/>
                      </a:prstGeom>
                    </p:spPr>
                  </p:pic>
                </p:oleObj>
              </mc:Fallback>
            </mc:AlternateContent>
          </a:graphicData>
        </a:graphic>
      </p:graphicFrame>
      <p:sp>
        <p:nvSpPr>
          <p:cNvPr id="8" name="Content Placeholder 7"/>
          <p:cNvSpPr>
            <a:spLocks noGrp="1"/>
          </p:cNvSpPr>
          <p:nvPr>
            <p:ph sz="quarter" idx="17"/>
          </p:nvPr>
        </p:nvSpPr>
        <p:spPr>
          <a:xfrm>
            <a:off x="5477184" y="3389459"/>
            <a:ext cx="2779847" cy="395841"/>
          </a:xfrm>
        </p:spPr>
        <p:txBody>
          <a:bodyPr/>
          <a:lstStyle/>
          <a:p>
            <a:pPr marL="432" indent="0">
              <a:buNone/>
            </a:pPr>
            <a:r>
              <a:rPr lang="en-IN" sz="2200" dirty="0"/>
              <a:t>polar acidic glutamic</a:t>
            </a:r>
          </a:p>
        </p:txBody>
      </p:sp>
      <p:sp>
        <p:nvSpPr>
          <p:cNvPr id="9" name="Content Placeholder 8"/>
          <p:cNvSpPr>
            <a:spLocks noGrp="1"/>
          </p:cNvSpPr>
          <p:nvPr>
            <p:ph sz="quarter" idx="18"/>
          </p:nvPr>
        </p:nvSpPr>
        <p:spPr>
          <a:xfrm>
            <a:off x="457199" y="3858769"/>
            <a:ext cx="8480323" cy="2505454"/>
          </a:xfrm>
        </p:spPr>
        <p:txBody>
          <a:bodyPr/>
          <a:lstStyle/>
          <a:p>
            <a:pPr marL="255600" indent="0">
              <a:buNone/>
            </a:pPr>
            <a:r>
              <a:rPr lang="en-IN" sz="2200" dirty="0"/>
              <a:t>glutamic acid, is replaced by valine, a nonpolar amino acid.</a:t>
            </a:r>
          </a:p>
          <a:p>
            <a:r>
              <a:rPr lang="en-IN" sz="2200" dirty="0"/>
              <a:t>The nonpolar R group on valine is attracted to the nonpolar regions within the beta </a:t>
            </a:r>
            <a:r>
              <a:rPr lang="en-IN" sz="2200" dirty="0" err="1"/>
              <a:t>hemoglobin</a:t>
            </a:r>
            <a:r>
              <a:rPr lang="en-IN" sz="2200" dirty="0"/>
              <a:t> chains.</a:t>
            </a:r>
          </a:p>
          <a:p>
            <a:r>
              <a:rPr lang="en-IN" sz="2200" dirty="0"/>
              <a:t>The red blood cells change from a rounded shape to a crescent shape, like a sickle, which interferes with their ability to transport enough oxygen.</a:t>
            </a:r>
          </a:p>
        </p:txBody>
      </p:sp>
    </p:spTree>
    <p:extLst>
      <p:ext uri="{BB962C8B-B14F-4D97-AF65-F5344CB8AC3E}">
        <p14:creationId xmlns:p14="http://schemas.microsoft.com/office/powerpoint/2010/main" val="2576636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Chemistry Link to Health: Sickle-Cell </a:t>
            </a:r>
            <a:r>
              <a:rPr lang="en-IN" sz="3400" dirty="0" err="1"/>
              <a:t>Anemia</a:t>
            </a:r>
            <a:r>
              <a:rPr lang="en-IN" sz="3400" dirty="0"/>
              <a:t> </a:t>
            </a:r>
            <a:r>
              <a:rPr lang="en-IN" sz="2000" b="0" dirty="0"/>
              <a:t>(2 of 2)</a:t>
            </a:r>
          </a:p>
        </p:txBody>
      </p:sp>
      <p:sp>
        <p:nvSpPr>
          <p:cNvPr id="4" name="Content Placeholder 3"/>
          <p:cNvSpPr>
            <a:spLocks noGrp="1"/>
          </p:cNvSpPr>
          <p:nvPr>
            <p:ph sz="quarter" idx="13"/>
          </p:nvPr>
        </p:nvSpPr>
        <p:spPr>
          <a:xfrm>
            <a:off x="457200" y="1556327"/>
            <a:ext cx="5404104" cy="4409044"/>
          </a:xfrm>
        </p:spPr>
        <p:txBody>
          <a:bodyPr/>
          <a:lstStyle/>
          <a:p>
            <a:pPr marL="432" indent="0">
              <a:buNone/>
            </a:pPr>
            <a:r>
              <a:rPr lang="en-IN" sz="2400" dirty="0"/>
              <a:t>Hydrophobic interactions also cause sickle-cell </a:t>
            </a:r>
            <a:r>
              <a:rPr lang="en-IN" sz="2400" dirty="0" err="1"/>
              <a:t>hemoglobin</a:t>
            </a:r>
            <a:r>
              <a:rPr lang="en-IN" sz="2400" dirty="0"/>
              <a:t> molecules to stick together. They form insoluble </a:t>
            </a:r>
            <a:r>
              <a:rPr lang="en-IN" sz="2400" dirty="0" err="1"/>
              <a:t>fibers</a:t>
            </a:r>
            <a:r>
              <a:rPr lang="en-IN" sz="2400" dirty="0"/>
              <a:t> of sickle-cell </a:t>
            </a:r>
            <a:r>
              <a:rPr lang="en-IN" sz="2400" dirty="0" err="1"/>
              <a:t>hemoglobin</a:t>
            </a:r>
            <a:r>
              <a:rPr lang="en-IN" sz="2400" dirty="0"/>
              <a:t> that</a:t>
            </a:r>
          </a:p>
          <a:p>
            <a:r>
              <a:rPr lang="en-IN" sz="2400" dirty="0"/>
              <a:t>clog capillaries</a:t>
            </a:r>
          </a:p>
          <a:p>
            <a:r>
              <a:rPr lang="en-IN" sz="2400" dirty="0"/>
              <a:t>cause inflammation, pain, and organ damage</a:t>
            </a:r>
          </a:p>
          <a:p>
            <a:r>
              <a:rPr lang="en-IN" sz="2400" dirty="0"/>
              <a:t>cause low oxygen levels in the affected tissues</a:t>
            </a:r>
          </a:p>
        </p:txBody>
      </p:sp>
      <p:pic>
        <p:nvPicPr>
          <p:cNvPr id="6" name="Content Placeholder 5" descr="The interaction between hemoglobin molecules, which have alpha and beta 1 and 2 sites, result in strand formation, which leads to insoluble fiber formation."/>
          <p:cNvPicPr>
            <a:picLocks noGrp="1" noChangeAspect="1"/>
          </p:cNvPicPr>
          <p:nvPr>
            <p:ph sz="quarter" idx="14"/>
          </p:nvPr>
        </p:nvPicPr>
        <p:blipFill>
          <a:blip r:embed="rId2"/>
          <a:stretch>
            <a:fillRect/>
          </a:stretch>
        </p:blipFill>
        <p:spPr>
          <a:xfrm>
            <a:off x="6208723" y="1555750"/>
            <a:ext cx="2147866" cy="4521200"/>
          </a:xfrm>
          <a:prstGeom prst="rect">
            <a:avLst/>
          </a:prstGeom>
        </p:spPr>
      </p:pic>
    </p:spTree>
    <p:extLst>
      <p:ext uri="{BB962C8B-B14F-4D97-AF65-F5344CB8AC3E}">
        <p14:creationId xmlns:p14="http://schemas.microsoft.com/office/powerpoint/2010/main" val="1989777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09_026">
            <a:extLst>
              <a:ext uri="{FF2B5EF4-FFF2-40B4-BE49-F238E27FC236}">
                <a16:creationId xmlns:a16="http://schemas.microsoft.com/office/drawing/2014/main" id="{3A861C98-4B05-465A-A70B-0A67872BA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
            <a:ext cx="73152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October 10, 1999 (15)">
            <a:extLst>
              <a:ext uri="{FF2B5EF4-FFF2-40B4-BE49-F238E27FC236}">
                <a16:creationId xmlns:a16="http://schemas.microsoft.com/office/drawing/2014/main" id="{D175912A-CBA7-44EB-8DE8-E4D5A00BB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9850"/>
            <a:ext cx="68580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55B72-F69E-4ED7-8652-8977AAFE27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18F5B9-5966-44F0-B033-A44473381548}"/>
              </a:ext>
            </a:extLst>
          </p:cNvPr>
          <p:cNvSpPr>
            <a:spLocks noGrp="1"/>
          </p:cNvSpPr>
          <p:nvPr>
            <p:ph sz="quarter" idx="13"/>
          </p:nvPr>
        </p:nvSpPr>
        <p:spPr/>
        <p:txBody>
          <a:bodyPr/>
          <a:lstStyle/>
          <a:p>
            <a:endParaRPr lang="en-US"/>
          </a:p>
        </p:txBody>
      </p:sp>
      <p:sp>
        <p:nvSpPr>
          <p:cNvPr id="4" name="Content Placeholder 3">
            <a:extLst>
              <a:ext uri="{FF2B5EF4-FFF2-40B4-BE49-F238E27FC236}">
                <a16:creationId xmlns:a16="http://schemas.microsoft.com/office/drawing/2014/main" id="{BDF0C5FC-327D-45EE-866D-F6948B50C69B}"/>
              </a:ext>
            </a:extLst>
          </p:cNvPr>
          <p:cNvSpPr>
            <a:spLocks noGrp="1"/>
          </p:cNvSpPr>
          <p:nvPr>
            <p:ph sz="quarter" idx="14"/>
          </p:nvPr>
        </p:nvSpPr>
        <p:spPr/>
        <p:txBody>
          <a:bodyPr/>
          <a:lstStyle/>
          <a:p>
            <a:endParaRPr lang="en-US"/>
          </a:p>
        </p:txBody>
      </p:sp>
      <p:pic>
        <p:nvPicPr>
          <p:cNvPr id="5" name="Picture 5" descr="redbloodcells">
            <a:extLst>
              <a:ext uri="{FF2B5EF4-FFF2-40B4-BE49-F238E27FC236}">
                <a16:creationId xmlns:a16="http://schemas.microsoft.com/office/drawing/2014/main" id="{96402EBB-BF2E-420A-A5A4-15F0FB6B6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38943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08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Amino Acids</a:t>
            </a:r>
          </a:p>
        </p:txBody>
      </p:sp>
      <p:sp>
        <p:nvSpPr>
          <p:cNvPr id="5" name="Content Placeholder 4"/>
          <p:cNvSpPr>
            <a:spLocks noGrp="1"/>
          </p:cNvSpPr>
          <p:nvPr>
            <p:ph sz="quarter" idx="14"/>
          </p:nvPr>
        </p:nvSpPr>
        <p:spPr>
          <a:xfrm>
            <a:off x="457200" y="1558464"/>
            <a:ext cx="8229600" cy="447318"/>
          </a:xfrm>
        </p:spPr>
        <p:txBody>
          <a:bodyPr/>
          <a:lstStyle/>
          <a:p>
            <a:pPr marL="432" indent="0">
              <a:buNone/>
            </a:pPr>
            <a:r>
              <a:rPr lang="en-IN" sz="2400" b="1" dirty="0"/>
              <a:t>Amino acids</a:t>
            </a:r>
            <a:r>
              <a:rPr lang="en-IN" sz="2400" dirty="0"/>
              <a:t>, the molecular building blocks of proteins,</a:t>
            </a:r>
          </a:p>
        </p:txBody>
      </p:sp>
      <p:sp>
        <p:nvSpPr>
          <p:cNvPr id="6" name="Content Placeholder 5"/>
          <p:cNvSpPr>
            <a:spLocks noGrp="1"/>
          </p:cNvSpPr>
          <p:nvPr>
            <p:ph sz="quarter" idx="15"/>
          </p:nvPr>
        </p:nvSpPr>
        <p:spPr>
          <a:xfrm>
            <a:off x="454672" y="2093662"/>
            <a:ext cx="5488928" cy="443061"/>
          </a:xfrm>
        </p:spPr>
        <p:txBody>
          <a:bodyPr/>
          <a:lstStyle/>
          <a:p>
            <a:r>
              <a:rPr lang="en-IN" sz="2400" dirty="0"/>
              <a:t>have a central carbon atom called the</a:t>
            </a:r>
          </a:p>
        </p:txBody>
      </p:sp>
      <p:graphicFrame>
        <p:nvGraphicFramePr>
          <p:cNvPr id="2" name="Object 1" descr="alpha"/>
          <p:cNvGraphicFramePr>
            <a:graphicFrameLocks noChangeAspect="1"/>
          </p:cNvGraphicFramePr>
          <p:nvPr>
            <p:extLst>
              <p:ext uri="{D42A27DB-BD31-4B8C-83A1-F6EECF244321}">
                <p14:modId xmlns:p14="http://schemas.microsoft.com/office/powerpoint/2010/main" val="1553378423"/>
              </p:ext>
            </p:extLst>
          </p:nvPr>
        </p:nvGraphicFramePr>
        <p:xfrm>
          <a:off x="6072188" y="2181225"/>
          <a:ext cx="241300" cy="215900"/>
        </p:xfrm>
        <a:graphic>
          <a:graphicData uri="http://schemas.openxmlformats.org/presentationml/2006/ole">
            <mc:AlternateContent xmlns:mc="http://schemas.openxmlformats.org/markup-compatibility/2006">
              <mc:Choice xmlns:v="urn:schemas-microsoft-com:vml" Requires="v">
                <p:oleObj spid="_x0000_s1047" name="Equation" r:id="rId3" imgW="241200" imgH="215640" progId="Equation.DSMT4">
                  <p:embed/>
                </p:oleObj>
              </mc:Choice>
              <mc:Fallback>
                <p:oleObj name="Equation" r:id="rId3" imgW="241200" imgH="215640" progId="Equation.DSMT4">
                  <p:embed/>
                  <p:pic>
                    <p:nvPicPr>
                      <p:cNvPr id="0" name=""/>
                      <p:cNvPicPr/>
                      <p:nvPr/>
                    </p:nvPicPr>
                    <p:blipFill>
                      <a:blip r:embed="rId4"/>
                      <a:stretch>
                        <a:fillRect/>
                      </a:stretch>
                    </p:blipFill>
                    <p:spPr>
                      <a:xfrm>
                        <a:off x="6072188" y="2181225"/>
                        <a:ext cx="241300" cy="215900"/>
                      </a:xfrm>
                      <a:prstGeom prst="rect">
                        <a:avLst/>
                      </a:prstGeom>
                    </p:spPr>
                  </p:pic>
                </p:oleObj>
              </mc:Fallback>
            </mc:AlternateContent>
          </a:graphicData>
        </a:graphic>
      </p:graphicFrame>
      <p:sp>
        <p:nvSpPr>
          <p:cNvPr id="7" name="Content Placeholder 6"/>
          <p:cNvSpPr>
            <a:spLocks noGrp="1"/>
          </p:cNvSpPr>
          <p:nvPr>
            <p:ph sz="quarter" idx="16"/>
          </p:nvPr>
        </p:nvSpPr>
        <p:spPr>
          <a:xfrm>
            <a:off x="6384404" y="2089116"/>
            <a:ext cx="2464628" cy="384054"/>
          </a:xfrm>
        </p:spPr>
        <p:txBody>
          <a:bodyPr/>
          <a:lstStyle/>
          <a:p>
            <a:pPr marL="432" indent="0">
              <a:buNone/>
            </a:pPr>
            <a:r>
              <a:rPr lang="el-GR" sz="2400" b="1" dirty="0"/>
              <a:t>-</a:t>
            </a:r>
            <a:r>
              <a:rPr lang="en-IN" sz="2400" b="1" dirty="0"/>
              <a:t>carbon </a:t>
            </a:r>
            <a:r>
              <a:rPr lang="en-IN" sz="2400" dirty="0"/>
              <a:t>bonded</a:t>
            </a:r>
          </a:p>
        </p:txBody>
      </p:sp>
      <p:sp>
        <p:nvSpPr>
          <p:cNvPr id="8" name="Content Placeholder 7"/>
          <p:cNvSpPr>
            <a:spLocks noGrp="1"/>
          </p:cNvSpPr>
          <p:nvPr>
            <p:ph sz="quarter" idx="17"/>
          </p:nvPr>
        </p:nvSpPr>
        <p:spPr>
          <a:xfrm>
            <a:off x="457202" y="2612777"/>
            <a:ext cx="6636772" cy="430606"/>
          </a:xfrm>
        </p:spPr>
        <p:txBody>
          <a:bodyPr/>
          <a:lstStyle/>
          <a:p>
            <a:pPr marL="255600" indent="0">
              <a:buNone/>
            </a:pPr>
            <a:r>
              <a:rPr lang="en-IN" sz="2400" dirty="0"/>
              <a:t>to two functional groups: an ammonium group</a:t>
            </a:r>
          </a:p>
        </p:txBody>
      </p:sp>
      <p:graphicFrame>
        <p:nvGraphicFramePr>
          <p:cNvPr id="3" name="Object 2" descr="Single bond, N H 3 superscript plus."/>
          <p:cNvGraphicFramePr>
            <a:graphicFrameLocks noChangeAspect="1"/>
          </p:cNvGraphicFramePr>
          <p:nvPr>
            <p:extLst>
              <p:ext uri="{D42A27DB-BD31-4B8C-83A1-F6EECF244321}">
                <p14:modId xmlns:p14="http://schemas.microsoft.com/office/powerpoint/2010/main" val="1433685712"/>
              </p:ext>
            </p:extLst>
          </p:nvPr>
        </p:nvGraphicFramePr>
        <p:xfrm>
          <a:off x="7187788" y="2586183"/>
          <a:ext cx="1409700" cy="457200"/>
        </p:xfrm>
        <a:graphic>
          <a:graphicData uri="http://schemas.openxmlformats.org/presentationml/2006/ole">
            <mc:AlternateContent xmlns:mc="http://schemas.openxmlformats.org/markup-compatibility/2006">
              <mc:Choice xmlns:v="urn:schemas-microsoft-com:vml" Requires="v">
                <p:oleObj spid="_x0000_s1048" name="Equation" r:id="rId5" imgW="1409400" imgH="457200" progId="Equation.DSMT4">
                  <p:embed/>
                </p:oleObj>
              </mc:Choice>
              <mc:Fallback>
                <p:oleObj name="Equation" r:id="rId5" imgW="1409400" imgH="457200" progId="Equation.DSMT4">
                  <p:embed/>
                  <p:pic>
                    <p:nvPicPr>
                      <p:cNvPr id="0" name=""/>
                      <p:cNvPicPr/>
                      <p:nvPr/>
                    </p:nvPicPr>
                    <p:blipFill>
                      <a:blip r:embed="rId6"/>
                      <a:stretch>
                        <a:fillRect/>
                      </a:stretch>
                    </p:blipFill>
                    <p:spPr>
                      <a:xfrm>
                        <a:off x="7187788" y="2586183"/>
                        <a:ext cx="1409700" cy="457200"/>
                      </a:xfrm>
                      <a:prstGeom prst="rect">
                        <a:avLst/>
                      </a:prstGeom>
                    </p:spPr>
                  </p:pic>
                </p:oleObj>
              </mc:Fallback>
            </mc:AlternateContent>
          </a:graphicData>
        </a:graphic>
      </p:graphicFrame>
      <p:sp>
        <p:nvSpPr>
          <p:cNvPr id="9" name="Content Placeholder 8"/>
          <p:cNvSpPr>
            <a:spLocks noGrp="1"/>
          </p:cNvSpPr>
          <p:nvPr>
            <p:ph sz="quarter" idx="18"/>
          </p:nvPr>
        </p:nvSpPr>
        <p:spPr>
          <a:xfrm>
            <a:off x="457203" y="3121563"/>
            <a:ext cx="3642850" cy="403302"/>
          </a:xfrm>
        </p:spPr>
        <p:txBody>
          <a:bodyPr/>
          <a:lstStyle/>
          <a:p>
            <a:pPr marL="255600" indent="0">
              <a:buNone/>
            </a:pPr>
            <a:r>
              <a:rPr lang="en-IN" sz="2400" dirty="0"/>
              <a:t>and a carboxylate group</a:t>
            </a:r>
          </a:p>
        </p:txBody>
      </p:sp>
      <p:graphicFrame>
        <p:nvGraphicFramePr>
          <p:cNvPr id="15" name="Object 14" descr="Single bond, C O O minus."/>
          <p:cNvGraphicFramePr>
            <a:graphicFrameLocks noChangeAspect="1"/>
          </p:cNvGraphicFramePr>
          <p:nvPr>
            <p:extLst>
              <p:ext uri="{D42A27DB-BD31-4B8C-83A1-F6EECF244321}">
                <p14:modId xmlns:p14="http://schemas.microsoft.com/office/powerpoint/2010/main" val="338413240"/>
              </p:ext>
            </p:extLst>
          </p:nvPr>
        </p:nvGraphicFramePr>
        <p:xfrm>
          <a:off x="4181862" y="3101835"/>
          <a:ext cx="1549400" cy="431800"/>
        </p:xfrm>
        <a:graphic>
          <a:graphicData uri="http://schemas.openxmlformats.org/presentationml/2006/ole">
            <mc:AlternateContent xmlns:mc="http://schemas.openxmlformats.org/markup-compatibility/2006">
              <mc:Choice xmlns:v="urn:schemas-microsoft-com:vml" Requires="v">
                <p:oleObj spid="_x0000_s1049" name="Equation" r:id="rId7" imgW="1549080" imgH="431640" progId="Equation.DSMT4">
                  <p:embed/>
                </p:oleObj>
              </mc:Choice>
              <mc:Fallback>
                <p:oleObj name="Equation" r:id="rId7" imgW="1549080" imgH="431640" progId="Equation.DSMT4">
                  <p:embed/>
                  <p:pic>
                    <p:nvPicPr>
                      <p:cNvPr id="0" name=""/>
                      <p:cNvPicPr/>
                      <p:nvPr/>
                    </p:nvPicPr>
                    <p:blipFill>
                      <a:blip r:embed="rId8"/>
                      <a:stretch>
                        <a:fillRect/>
                      </a:stretch>
                    </p:blipFill>
                    <p:spPr>
                      <a:xfrm>
                        <a:off x="4181862" y="3101835"/>
                        <a:ext cx="1549400" cy="431800"/>
                      </a:xfrm>
                      <a:prstGeom prst="rect">
                        <a:avLst/>
                      </a:prstGeom>
                    </p:spPr>
                  </p:pic>
                </p:oleObj>
              </mc:Fallback>
            </mc:AlternateContent>
          </a:graphicData>
        </a:graphic>
      </p:graphicFrame>
      <p:sp>
        <p:nvSpPr>
          <p:cNvPr id="10" name="Content Placeholder 9"/>
          <p:cNvSpPr>
            <a:spLocks noGrp="1"/>
          </p:cNvSpPr>
          <p:nvPr>
            <p:ph sz="quarter" idx="19"/>
          </p:nvPr>
        </p:nvSpPr>
        <p:spPr>
          <a:xfrm>
            <a:off x="454673" y="3625228"/>
            <a:ext cx="8599190" cy="1209903"/>
          </a:xfrm>
        </p:spPr>
        <p:txBody>
          <a:bodyPr/>
          <a:lstStyle/>
          <a:p>
            <a:pPr indent="-255600"/>
            <a:r>
              <a:rPr lang="en-IN" sz="2400" dirty="0"/>
              <a:t>have a central carbon atom bonded to a hydrogen atom and R group or side chain in addition to the carboxylate and ammonium groups</a:t>
            </a:r>
          </a:p>
        </p:txBody>
      </p:sp>
      <p:pic>
        <p:nvPicPr>
          <p:cNvPr id="16" name="Content Placeholder 15" descr="A central alpha carbon is single bonded to an ammonium group, a carboxylate group, an H atom, and an R group, in this case C H 3."/>
          <p:cNvPicPr>
            <a:picLocks noGrp="1" noChangeAspect="1"/>
          </p:cNvPicPr>
          <p:nvPr>
            <p:ph sz="quarter" idx="20"/>
          </p:nvPr>
        </p:nvPicPr>
        <p:blipFill>
          <a:blip r:embed="rId9"/>
          <a:stretch>
            <a:fillRect/>
          </a:stretch>
        </p:blipFill>
        <p:spPr>
          <a:xfrm>
            <a:off x="1590094" y="4937265"/>
            <a:ext cx="2981906" cy="1540542"/>
          </a:xfrm>
          <a:prstGeom prst="rect">
            <a:avLst/>
          </a:prstGeom>
        </p:spPr>
      </p:pic>
      <p:pic>
        <p:nvPicPr>
          <p:cNvPr id="17" name="Content Placeholder 16" descr="The ball and stick model of the ionized form of alanine."/>
          <p:cNvPicPr>
            <a:picLocks noGrp="1" noChangeAspect="1"/>
          </p:cNvPicPr>
          <p:nvPr>
            <p:ph sz="quarter" idx="21"/>
          </p:nvPr>
        </p:nvPicPr>
        <p:blipFill>
          <a:blip r:embed="rId10"/>
          <a:stretch>
            <a:fillRect/>
          </a:stretch>
        </p:blipFill>
        <p:spPr>
          <a:xfrm>
            <a:off x="6062635" y="4929494"/>
            <a:ext cx="1812980" cy="1493043"/>
          </a:xfrm>
          <a:prstGeom prst="rect">
            <a:avLst/>
          </a:prstGeom>
        </p:spPr>
      </p:pic>
    </p:spTree>
    <p:extLst>
      <p:ext uri="{BB962C8B-B14F-4D97-AF65-F5344CB8AC3E}">
        <p14:creationId xmlns:p14="http://schemas.microsoft.com/office/powerpoint/2010/main" val="1401821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Protein Structural Levels—Summary</a:t>
            </a:r>
          </a:p>
        </p:txBody>
      </p:sp>
      <p:sp>
        <p:nvSpPr>
          <p:cNvPr id="3" name="Content Placeholder 2"/>
          <p:cNvSpPr>
            <a:spLocks noGrp="1"/>
          </p:cNvSpPr>
          <p:nvPr>
            <p:ph sz="quarter" idx="13"/>
          </p:nvPr>
        </p:nvSpPr>
        <p:spPr>
          <a:xfrm>
            <a:off x="457200" y="1556327"/>
            <a:ext cx="8229600" cy="417616"/>
          </a:xfrm>
        </p:spPr>
        <p:txBody>
          <a:bodyPr/>
          <a:lstStyle/>
          <a:p>
            <a:pPr marL="432" indent="0">
              <a:buNone/>
            </a:pPr>
            <a:r>
              <a:rPr lang="en-IN" sz="2400" b="1" dirty="0"/>
              <a:t>Table 16.5 </a:t>
            </a:r>
            <a:r>
              <a:rPr lang="en-IN" sz="2400" dirty="0"/>
              <a:t>Summary of Structural Levels in Proteins</a:t>
            </a:r>
          </a:p>
        </p:txBody>
      </p:sp>
      <p:graphicFrame>
        <p:nvGraphicFramePr>
          <p:cNvPr id="5" name="Content Placeholder 4"/>
          <p:cNvGraphicFramePr>
            <a:graphicFrameLocks noGrp="1"/>
          </p:cNvGraphicFramePr>
          <p:nvPr>
            <p:ph sz="quarter" idx="14"/>
            <p:extLst/>
          </p:nvPr>
        </p:nvGraphicFramePr>
        <p:xfrm>
          <a:off x="457200" y="2217620"/>
          <a:ext cx="8229600" cy="3418840"/>
        </p:xfrm>
        <a:graphic>
          <a:graphicData uri="http://schemas.openxmlformats.org/drawingml/2006/table">
            <a:tbl>
              <a:tblPr firstRow="1" bandRow="1">
                <a:tableStyleId>{2D5ABB26-0587-4C30-8999-92F81FD0307C}</a:tableStyleId>
              </a:tblPr>
              <a:tblGrid>
                <a:gridCol w="1778000">
                  <a:extLst>
                    <a:ext uri="{9D8B030D-6E8A-4147-A177-3AD203B41FA5}">
                      <a16:colId xmlns:a16="http://schemas.microsoft.com/office/drawing/2014/main" val="2379626616"/>
                    </a:ext>
                  </a:extLst>
                </a:gridCol>
                <a:gridCol w="6451600">
                  <a:extLst>
                    <a:ext uri="{9D8B030D-6E8A-4147-A177-3AD203B41FA5}">
                      <a16:colId xmlns:a16="http://schemas.microsoft.com/office/drawing/2014/main" val="1809824769"/>
                    </a:ext>
                  </a:extLst>
                </a:gridCol>
              </a:tblGrid>
              <a:tr h="370840">
                <a:tc>
                  <a:txBody>
                    <a:bodyPr/>
                    <a:lstStyle/>
                    <a:p>
                      <a:r>
                        <a:rPr lang="en-US" sz="1600" b="1" dirty="0">
                          <a:latin typeface="+mn-lt"/>
                        </a:rPr>
                        <a:t>Structural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latin typeface="+mn-lt"/>
                        </a:rPr>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9237944"/>
                  </a:ext>
                </a:extLst>
              </a:tr>
              <a:tr h="370840">
                <a:tc>
                  <a:txBody>
                    <a:bodyPr/>
                    <a:lstStyle/>
                    <a:p>
                      <a:r>
                        <a:rPr lang="en-US" sz="1600" b="1" dirty="0">
                          <a:latin typeface="+mn-lt"/>
                        </a:rPr>
                        <a:t>Primary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600" dirty="0">
                          <a:latin typeface="+mn-lt"/>
                        </a:rPr>
                        <a:t>Peptide bonds join amino acids in a specific sequence in a polypeptide.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39909"/>
                  </a:ext>
                </a:extLst>
              </a:tr>
              <a:tr h="370840">
                <a:tc>
                  <a:txBody>
                    <a:bodyPr/>
                    <a:lstStyle/>
                    <a:p>
                      <a:r>
                        <a:rPr lang="en-US" sz="1600" b="1" dirty="0">
                          <a:latin typeface="+mn-lt"/>
                        </a:rPr>
                        <a:t>Secondary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600" b="0" i="0" u="none" strike="noStrike" cap="none" baseline="0" dirty="0">
                          <a:solidFill>
                            <a:schemeClr val="tx1"/>
                          </a:solidFill>
                          <a:latin typeface="+mn-lt"/>
                          <a:ea typeface="+mn-ea"/>
                          <a:cs typeface="+mn-cs"/>
                          <a:sym typeface="Arial"/>
                        </a:rPr>
                        <a:t>The </a:t>
                      </a:r>
                      <a:r>
                        <a:rPr lang="en-US" sz="200" b="0" i="0" u="none" strike="noStrike" cap="none" baseline="0" dirty="0">
                          <a:solidFill>
                            <a:schemeClr val="tx1"/>
                          </a:solidFill>
                          <a:latin typeface="+mn-lt"/>
                          <a:ea typeface="+mn-ea"/>
                          <a:cs typeface="+mn-cs"/>
                          <a:sym typeface="Arial"/>
                        </a:rPr>
                        <a:t>alpha</a:t>
                      </a:r>
                      <a:r>
                        <a:rPr lang="en-US" sz="1600" b="0" i="0" u="none" strike="noStrike" cap="none" baseline="0" dirty="0">
                          <a:solidFill>
                            <a:schemeClr val="tx1"/>
                          </a:solidFill>
                          <a:latin typeface="+mn-lt"/>
                          <a:ea typeface="+mn-ea"/>
                          <a:cs typeface="+mn-cs"/>
                          <a:sym typeface="Arial"/>
                        </a:rPr>
                        <a:t> helix or </a:t>
                      </a:r>
                      <a:r>
                        <a:rPr lang="en-US" sz="600" b="0" i="0" u="none" strike="noStrike" cap="none" baseline="0" dirty="0">
                          <a:solidFill>
                            <a:schemeClr val="tx1"/>
                          </a:solidFill>
                          <a:latin typeface="+mn-lt"/>
                          <a:ea typeface="+mn-ea"/>
                          <a:cs typeface="+mn-cs"/>
                          <a:sym typeface="Arial"/>
                        </a:rPr>
                        <a:t>beta</a:t>
                      </a:r>
                      <a:r>
                        <a:rPr lang="en-US" sz="1600" b="0" i="0" u="none" strike="noStrike" cap="none" baseline="0" dirty="0">
                          <a:solidFill>
                            <a:schemeClr val="tx1"/>
                          </a:solidFill>
                          <a:latin typeface="+mn-lt"/>
                          <a:ea typeface="+mn-ea"/>
                          <a:cs typeface="+mn-cs"/>
                          <a:sym typeface="Arial"/>
                        </a:rPr>
                        <a:t>-pleated sheet forms by hydrogen bonding between the atoms in the peptide backbone.</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8933722"/>
                  </a:ext>
                </a:extLst>
              </a:tr>
              <a:tr h="370840">
                <a:tc>
                  <a:txBody>
                    <a:bodyPr/>
                    <a:lstStyle/>
                    <a:p>
                      <a:r>
                        <a:rPr lang="en-US" sz="1600" b="1" dirty="0">
                          <a:latin typeface="+mn-lt"/>
                        </a:rPr>
                        <a:t>Tertiary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600" b="0" i="0" u="none" strike="noStrike" cap="none" baseline="0" dirty="0">
                          <a:solidFill>
                            <a:schemeClr val="tx1"/>
                          </a:solidFill>
                          <a:latin typeface="+mn-lt"/>
                          <a:ea typeface="+mn-ea"/>
                          <a:cs typeface="+mn-cs"/>
                          <a:sym typeface="Arial"/>
                        </a:rPr>
                        <a:t>A polypeptide folds into a compact, three-dimensional shape stabilized by interactions (hydrogen bonds, salt bridges, hydrophobic, hydrophilic, disulfide) between R groups of amino acids to form a biologically active protein.</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0496309"/>
                  </a:ext>
                </a:extLst>
              </a:tr>
              <a:tr h="370840">
                <a:tc>
                  <a:txBody>
                    <a:bodyPr/>
                    <a:lstStyle/>
                    <a:p>
                      <a:r>
                        <a:rPr lang="en-US" sz="1600" b="1" dirty="0">
                          <a:latin typeface="+mn-lt"/>
                        </a:rPr>
                        <a:t>Quaternary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600" b="0" i="0" u="none" strike="noStrike" cap="none" baseline="0" dirty="0">
                          <a:solidFill>
                            <a:schemeClr val="tx1"/>
                          </a:solidFill>
                          <a:latin typeface="+mn-lt"/>
                          <a:ea typeface="+mn-ea"/>
                          <a:cs typeface="+mn-cs"/>
                          <a:sym typeface="Arial"/>
                        </a:rPr>
                        <a:t>Two or more protein subunits combine and are stabilized by interactions (hydrogen bonds, salt bridges, hydrophobic, hydrophilic, disulfide) to form a biologically active protein.</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3444982"/>
                  </a:ext>
                </a:extLst>
              </a:tr>
            </a:tbl>
          </a:graphicData>
        </a:graphic>
      </p:graphicFrame>
      <p:graphicFrame>
        <p:nvGraphicFramePr>
          <p:cNvPr id="7" name="Object 6">
            <a:extLst>
              <a:ext uri="{FF2B5EF4-FFF2-40B4-BE49-F238E27FC236}">
                <a16:creationId xmlns:a16="http://schemas.microsoft.com/office/drawing/2014/main" id="{6536CF0C-3129-418D-A2E8-7330A01332F5}"/>
              </a:ext>
              <a:ext uri="{C183D7F6-B498-43B3-948B-1728B52AA6E4}">
                <adec:decorative xmlns:adec="http://schemas.microsoft.com/office/drawing/2017/decorative" val="1"/>
              </a:ext>
            </a:extLst>
          </p:cNvPr>
          <p:cNvGraphicFramePr>
            <a:graphicFrameLocks noChangeAspect="1"/>
          </p:cNvGraphicFramePr>
          <p:nvPr>
            <p:extLst/>
          </p:nvPr>
        </p:nvGraphicFramePr>
        <p:xfrm>
          <a:off x="2678113" y="3274104"/>
          <a:ext cx="165100" cy="177800"/>
        </p:xfrm>
        <a:graphic>
          <a:graphicData uri="http://schemas.openxmlformats.org/presentationml/2006/ole">
            <mc:AlternateContent xmlns:mc="http://schemas.openxmlformats.org/markup-compatibility/2006">
              <mc:Choice xmlns:v="urn:schemas-microsoft-com:vml" Requires="v">
                <p:oleObj spid="_x0000_s12300" name="Equation" r:id="rId3" imgW="164880" imgH="177480" progId="Equation.DSMT4">
                  <p:embed/>
                </p:oleObj>
              </mc:Choice>
              <mc:Fallback>
                <p:oleObj name="Equation" r:id="rId3" imgW="164880" imgH="177480" progId="Equation.DSMT4">
                  <p:embed/>
                  <p:pic>
                    <p:nvPicPr>
                      <p:cNvPr id="7" name="Object 6">
                        <a:extLst>
                          <a:ext uri="{FF2B5EF4-FFF2-40B4-BE49-F238E27FC236}">
                            <a16:creationId xmlns:a16="http://schemas.microsoft.com/office/drawing/2014/main" id="{6536CF0C-3129-418D-A2E8-7330A01332F5}"/>
                          </a:ext>
                          <a:ext uri="{C183D7F6-B498-43B3-948B-1728B52AA6E4}">
                            <adec:decorative xmlns:adec="http://schemas.microsoft.com/office/drawing/2017/decorative" val="1"/>
                          </a:ext>
                        </a:extLst>
                      </p:cNvPr>
                      <p:cNvPicPr/>
                      <p:nvPr/>
                    </p:nvPicPr>
                    <p:blipFill>
                      <a:blip r:embed="rId4"/>
                      <a:stretch>
                        <a:fillRect/>
                      </a:stretch>
                    </p:blipFill>
                    <p:spPr>
                      <a:xfrm>
                        <a:off x="2678113" y="3274104"/>
                        <a:ext cx="165100" cy="177800"/>
                      </a:xfrm>
                      <a:prstGeom prst="rect">
                        <a:avLst/>
                      </a:prstGeom>
                      <a:solidFill>
                        <a:schemeClr val="bg1"/>
                      </a:solidFill>
                    </p:spPr>
                  </p:pic>
                </p:oleObj>
              </mc:Fallback>
            </mc:AlternateContent>
          </a:graphicData>
        </a:graphic>
      </p:graphicFrame>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nvPr>
        </p:nvGraphicFramePr>
        <p:xfrm>
          <a:off x="3537857" y="3236004"/>
          <a:ext cx="177800" cy="254000"/>
        </p:xfrm>
        <a:graphic>
          <a:graphicData uri="http://schemas.openxmlformats.org/presentationml/2006/ole">
            <mc:AlternateContent xmlns:mc="http://schemas.openxmlformats.org/markup-compatibility/2006">
              <mc:Choice xmlns:v="urn:schemas-microsoft-com:vml" Requires="v">
                <p:oleObj spid="_x0000_s12301" name="Equation" r:id="rId5" imgW="177480" imgH="253800" progId="Equation.DSMT4">
                  <p:embed/>
                </p:oleObj>
              </mc:Choice>
              <mc:Fallback>
                <p:oleObj name="Equation" r:id="rId5" imgW="177480" imgH="253800" progId="Equation.DSMT4">
                  <p:embed/>
                  <p:pic>
                    <p:nvPicPr>
                      <p:cNvPr id="6" name="Object 5">
                        <a:extLst>
                          <a:ext uri="{C183D7F6-B498-43B3-948B-1728B52AA6E4}">
                            <adec:decorative xmlns:adec="http://schemas.microsoft.com/office/drawing/2017/decorative" val="1"/>
                          </a:ext>
                        </a:extLst>
                      </p:cNvPr>
                      <p:cNvPicPr/>
                      <p:nvPr/>
                    </p:nvPicPr>
                    <p:blipFill>
                      <a:blip r:embed="rId6"/>
                      <a:stretch>
                        <a:fillRect/>
                      </a:stretch>
                    </p:blipFill>
                    <p:spPr>
                      <a:xfrm>
                        <a:off x="3537857" y="3236004"/>
                        <a:ext cx="177800" cy="2540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96712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Learning Check 3</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60376" y="1467705"/>
            <a:ext cx="8226423" cy="419372"/>
          </a:xfrm>
        </p:spPr>
        <p:txBody>
          <a:bodyPr/>
          <a:lstStyle/>
          <a:p>
            <a:pPr marL="432" indent="0">
              <a:buNone/>
            </a:pPr>
            <a:r>
              <a:rPr lang="en-US" sz="2400" dirty="0"/>
              <a:t>Identify the level of protein structure.</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69" y="2122627"/>
            <a:ext cx="1667670" cy="426566"/>
          </a:xfrm>
        </p:spPr>
        <p:txBody>
          <a:bodyPr/>
          <a:lstStyle/>
          <a:p>
            <a:pPr marL="432" indent="0">
              <a:buNone/>
            </a:pPr>
            <a:r>
              <a:rPr lang="en-US" sz="2400" dirty="0"/>
              <a:t>primary</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288892" y="2151380"/>
            <a:ext cx="1463040" cy="426566"/>
          </a:xfrm>
        </p:spPr>
        <p:txBody>
          <a:bodyPr/>
          <a:lstStyle/>
          <a:p>
            <a:pPr marL="432" indent="0">
              <a:buNone/>
            </a:pPr>
            <a:r>
              <a:rPr lang="en-US" sz="2400" dirty="0"/>
              <a:t>secondary</a:t>
            </a:r>
          </a:p>
        </p:txBody>
      </p:sp>
      <p:sp>
        <p:nvSpPr>
          <p:cNvPr id="6" name="Content Placeholder 5">
            <a:extLst>
              <a:ext uri="{FF2B5EF4-FFF2-40B4-BE49-F238E27FC236}">
                <a16:creationId xmlns:a16="http://schemas.microsoft.com/office/drawing/2014/main" id="{402A8CA4-AB71-4297-9325-5A05716F2B48}"/>
              </a:ext>
            </a:extLst>
          </p:cNvPr>
          <p:cNvSpPr>
            <a:spLocks noGrp="1"/>
          </p:cNvSpPr>
          <p:nvPr>
            <p:ph sz="quarter" idx="17"/>
          </p:nvPr>
        </p:nvSpPr>
        <p:spPr>
          <a:xfrm>
            <a:off x="1209369" y="2700158"/>
            <a:ext cx="1312607" cy="426566"/>
          </a:xfrm>
        </p:spPr>
        <p:txBody>
          <a:bodyPr/>
          <a:lstStyle/>
          <a:p>
            <a:pPr marL="432" indent="0">
              <a:buNone/>
            </a:pPr>
            <a:r>
              <a:rPr lang="en-US" sz="2400" dirty="0"/>
              <a:t>tertiary</a:t>
            </a:r>
          </a:p>
        </p:txBody>
      </p:sp>
      <p:sp>
        <p:nvSpPr>
          <p:cNvPr id="7" name="Content Placeholder 6">
            <a:extLst>
              <a:ext uri="{FF2B5EF4-FFF2-40B4-BE49-F238E27FC236}">
                <a16:creationId xmlns:a16="http://schemas.microsoft.com/office/drawing/2014/main" id="{1E19AEF8-C391-42AA-91F3-711E649342E6}"/>
              </a:ext>
            </a:extLst>
          </p:cNvPr>
          <p:cNvSpPr>
            <a:spLocks noGrp="1"/>
          </p:cNvSpPr>
          <p:nvPr>
            <p:ph sz="quarter" idx="18"/>
          </p:nvPr>
        </p:nvSpPr>
        <p:spPr>
          <a:xfrm>
            <a:off x="3288892" y="2700159"/>
            <a:ext cx="1784553" cy="426565"/>
          </a:xfrm>
        </p:spPr>
        <p:txBody>
          <a:bodyPr/>
          <a:lstStyle/>
          <a:p>
            <a:pPr marL="432" indent="0">
              <a:buNone/>
            </a:pPr>
            <a:r>
              <a:rPr lang="en-US" sz="2400" dirty="0"/>
              <a:t>quaternary</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200" y="3364053"/>
            <a:ext cx="3156155" cy="382037"/>
          </a:xfrm>
        </p:spPr>
        <p:txBody>
          <a:bodyPr/>
          <a:lstStyle/>
          <a:p>
            <a:pPr marL="0" indent="0">
              <a:buNone/>
            </a:pPr>
            <a:r>
              <a:rPr lang="en-US" sz="2400" dirty="0">
                <a:solidFill>
                  <a:schemeClr val="tx2"/>
                </a:solidFill>
              </a:rPr>
              <a:t>A.</a:t>
            </a:r>
            <a:r>
              <a:rPr lang="en-US" sz="2400" dirty="0"/>
              <a:t> beta-pleated sheet</a:t>
            </a:r>
          </a:p>
        </p:txBody>
      </p:sp>
      <p:sp>
        <p:nvSpPr>
          <p:cNvPr id="10" name="Content Placeholder 9">
            <a:extLst>
              <a:ext uri="{FF2B5EF4-FFF2-40B4-BE49-F238E27FC236}">
                <a16:creationId xmlns:a16="http://schemas.microsoft.com/office/drawing/2014/main" id="{4A3879BF-3433-457F-86E2-509A23BA6732}"/>
              </a:ext>
            </a:extLst>
          </p:cNvPr>
          <p:cNvSpPr>
            <a:spLocks noGrp="1"/>
          </p:cNvSpPr>
          <p:nvPr>
            <p:ph sz="quarter" idx="21"/>
          </p:nvPr>
        </p:nvSpPr>
        <p:spPr>
          <a:xfrm>
            <a:off x="460376" y="3958511"/>
            <a:ext cx="5085018" cy="382038"/>
          </a:xfrm>
        </p:spPr>
        <p:txBody>
          <a:bodyPr/>
          <a:lstStyle/>
          <a:p>
            <a:pPr marL="432" indent="0">
              <a:buNone/>
            </a:pPr>
            <a:r>
              <a:rPr lang="en-US" sz="2400" dirty="0">
                <a:solidFill>
                  <a:schemeClr val="tx2"/>
                </a:solidFill>
              </a:rPr>
              <a:t>B.</a:t>
            </a:r>
            <a:r>
              <a:rPr lang="en-US" sz="2400" dirty="0"/>
              <a:t> order of amino acids in a protein</a:t>
            </a:r>
          </a:p>
        </p:txBody>
      </p:sp>
      <p:sp>
        <p:nvSpPr>
          <p:cNvPr id="12" name="Content Placeholder 11">
            <a:extLst>
              <a:ext uri="{FF2B5EF4-FFF2-40B4-BE49-F238E27FC236}">
                <a16:creationId xmlns:a16="http://schemas.microsoft.com/office/drawing/2014/main" id="{14C8BA08-42FD-43F8-AC5E-38526C5731F4}"/>
              </a:ext>
            </a:extLst>
          </p:cNvPr>
          <p:cNvSpPr>
            <a:spLocks noGrp="1"/>
          </p:cNvSpPr>
          <p:nvPr>
            <p:ph sz="quarter" idx="23"/>
          </p:nvPr>
        </p:nvSpPr>
        <p:spPr>
          <a:xfrm>
            <a:off x="460376" y="4491514"/>
            <a:ext cx="6102655" cy="459588"/>
          </a:xfrm>
        </p:spPr>
        <p:txBody>
          <a:bodyPr/>
          <a:lstStyle/>
          <a:p>
            <a:pPr marL="432" indent="0">
              <a:buNone/>
            </a:pPr>
            <a:r>
              <a:rPr lang="en-US" sz="2400" dirty="0">
                <a:solidFill>
                  <a:schemeClr val="tx2"/>
                </a:solidFill>
              </a:rPr>
              <a:t>C.</a:t>
            </a:r>
            <a:r>
              <a:rPr lang="en-US" sz="2400" dirty="0"/>
              <a:t> a protein with two or more peptide chains</a:t>
            </a:r>
          </a:p>
        </p:txBody>
      </p:sp>
      <p:sp>
        <p:nvSpPr>
          <p:cNvPr id="14" name="Content Placeholder 13">
            <a:extLst>
              <a:ext uri="{FF2B5EF4-FFF2-40B4-BE49-F238E27FC236}">
                <a16:creationId xmlns:a16="http://schemas.microsoft.com/office/drawing/2014/main" id="{3C4A2BA5-AC2A-44AD-8545-012DAF1CFE78}"/>
              </a:ext>
            </a:extLst>
          </p:cNvPr>
          <p:cNvSpPr>
            <a:spLocks noGrp="1"/>
          </p:cNvSpPr>
          <p:nvPr>
            <p:ph sz="quarter" idx="25"/>
          </p:nvPr>
        </p:nvSpPr>
        <p:spPr>
          <a:xfrm>
            <a:off x="460377" y="5127828"/>
            <a:ext cx="5320991" cy="402817"/>
          </a:xfrm>
        </p:spPr>
        <p:txBody>
          <a:bodyPr/>
          <a:lstStyle/>
          <a:p>
            <a:pPr marL="0" indent="0">
              <a:buNone/>
            </a:pPr>
            <a:r>
              <a:rPr lang="en-US" sz="2400" dirty="0">
                <a:solidFill>
                  <a:schemeClr val="tx2"/>
                </a:solidFill>
                <a:latin typeface="+mn-lt"/>
              </a:rPr>
              <a:t>D.</a:t>
            </a:r>
            <a:r>
              <a:rPr lang="en-US" sz="2400" dirty="0">
                <a:latin typeface="+mn-lt"/>
              </a:rPr>
              <a:t> disulfide bonds between R groups</a:t>
            </a:r>
          </a:p>
        </p:txBody>
      </p:sp>
    </p:spTree>
    <p:extLst>
      <p:ext uri="{BB962C8B-B14F-4D97-AF65-F5344CB8AC3E}">
        <p14:creationId xmlns:p14="http://schemas.microsoft.com/office/powerpoint/2010/main" val="41398224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Solution 3</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57200" y="1468800"/>
            <a:ext cx="8229599" cy="419372"/>
          </a:xfrm>
        </p:spPr>
        <p:txBody>
          <a:bodyPr/>
          <a:lstStyle/>
          <a:p>
            <a:pPr marL="432" indent="0">
              <a:buNone/>
            </a:pPr>
            <a:r>
              <a:rPr lang="en-US" sz="2400" dirty="0"/>
              <a:t>Identify the level of protein structure.</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69" y="2120316"/>
            <a:ext cx="1130709" cy="426566"/>
          </a:xfrm>
        </p:spPr>
        <p:txBody>
          <a:bodyPr/>
          <a:lstStyle/>
          <a:p>
            <a:pPr marL="432" indent="0">
              <a:buNone/>
            </a:pPr>
            <a:r>
              <a:rPr lang="en-US" sz="2400" dirty="0"/>
              <a:t>primary</a:t>
            </a:r>
          </a:p>
        </p:txBody>
      </p:sp>
      <p:sp>
        <p:nvSpPr>
          <p:cNvPr id="6" name="Content Placeholder 5">
            <a:extLst>
              <a:ext uri="{FF2B5EF4-FFF2-40B4-BE49-F238E27FC236}">
                <a16:creationId xmlns:a16="http://schemas.microsoft.com/office/drawing/2014/main" id="{402A8CA4-AB71-4297-9325-5A05716F2B48}"/>
              </a:ext>
            </a:extLst>
          </p:cNvPr>
          <p:cNvSpPr>
            <a:spLocks noGrp="1"/>
          </p:cNvSpPr>
          <p:nvPr>
            <p:ph sz="quarter" idx="17"/>
          </p:nvPr>
        </p:nvSpPr>
        <p:spPr>
          <a:xfrm>
            <a:off x="1209369" y="2700158"/>
            <a:ext cx="1312607" cy="426566"/>
          </a:xfrm>
        </p:spPr>
        <p:txBody>
          <a:bodyPr/>
          <a:lstStyle/>
          <a:p>
            <a:pPr marL="432" indent="0">
              <a:buNone/>
            </a:pPr>
            <a:r>
              <a:rPr lang="en-US" sz="2400" dirty="0"/>
              <a:t>tertiary</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288892" y="2145600"/>
            <a:ext cx="1508760" cy="426566"/>
          </a:xfrm>
        </p:spPr>
        <p:txBody>
          <a:bodyPr/>
          <a:lstStyle/>
          <a:p>
            <a:pPr marL="432" indent="0">
              <a:buNone/>
            </a:pPr>
            <a:r>
              <a:rPr lang="en-US" sz="2400" dirty="0"/>
              <a:t>secondary</a:t>
            </a:r>
          </a:p>
        </p:txBody>
      </p:sp>
      <p:sp>
        <p:nvSpPr>
          <p:cNvPr id="7" name="Content Placeholder 6">
            <a:extLst>
              <a:ext uri="{FF2B5EF4-FFF2-40B4-BE49-F238E27FC236}">
                <a16:creationId xmlns:a16="http://schemas.microsoft.com/office/drawing/2014/main" id="{1E19AEF8-C391-42AA-91F3-711E649342E6}"/>
              </a:ext>
            </a:extLst>
          </p:cNvPr>
          <p:cNvSpPr>
            <a:spLocks noGrp="1"/>
          </p:cNvSpPr>
          <p:nvPr>
            <p:ph sz="quarter" idx="18"/>
          </p:nvPr>
        </p:nvSpPr>
        <p:spPr>
          <a:xfrm>
            <a:off x="3288892" y="2700159"/>
            <a:ext cx="1784553" cy="426565"/>
          </a:xfrm>
        </p:spPr>
        <p:txBody>
          <a:bodyPr/>
          <a:lstStyle/>
          <a:p>
            <a:pPr marL="432" indent="0">
              <a:buNone/>
            </a:pPr>
            <a:r>
              <a:rPr lang="en-US" sz="2400" dirty="0"/>
              <a:t>quaternary</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200" y="3364053"/>
            <a:ext cx="3156155" cy="382037"/>
          </a:xfrm>
        </p:spPr>
        <p:txBody>
          <a:bodyPr/>
          <a:lstStyle/>
          <a:p>
            <a:pPr marL="0" indent="0">
              <a:buNone/>
            </a:pPr>
            <a:r>
              <a:rPr lang="en-US" sz="2400" dirty="0">
                <a:solidFill>
                  <a:schemeClr val="tx2"/>
                </a:solidFill>
              </a:rPr>
              <a:t>A.</a:t>
            </a:r>
            <a:r>
              <a:rPr lang="en-US" sz="2400" dirty="0"/>
              <a:t> beta-pleated sheet</a:t>
            </a:r>
          </a:p>
        </p:txBody>
      </p:sp>
      <p:sp>
        <p:nvSpPr>
          <p:cNvPr id="9" name="Content Placeholder 8">
            <a:extLst>
              <a:ext uri="{FF2B5EF4-FFF2-40B4-BE49-F238E27FC236}">
                <a16:creationId xmlns:a16="http://schemas.microsoft.com/office/drawing/2014/main" id="{F8A784B0-5583-4ACD-BEFC-1C014F5A2A3E}"/>
              </a:ext>
            </a:extLst>
          </p:cNvPr>
          <p:cNvSpPr>
            <a:spLocks noGrp="1"/>
          </p:cNvSpPr>
          <p:nvPr>
            <p:ph sz="quarter" idx="20"/>
          </p:nvPr>
        </p:nvSpPr>
        <p:spPr>
          <a:xfrm>
            <a:off x="6608373" y="3424647"/>
            <a:ext cx="2225904" cy="358780"/>
          </a:xfrm>
        </p:spPr>
        <p:txBody>
          <a:bodyPr/>
          <a:lstStyle/>
          <a:p>
            <a:pPr marL="101600" indent="0">
              <a:buNone/>
            </a:pPr>
            <a:r>
              <a:rPr lang="en-US" sz="2400" b="1" dirty="0"/>
              <a:t>secondary</a:t>
            </a:r>
          </a:p>
        </p:txBody>
      </p:sp>
      <p:sp>
        <p:nvSpPr>
          <p:cNvPr id="10" name="Content Placeholder 9">
            <a:extLst>
              <a:ext uri="{FF2B5EF4-FFF2-40B4-BE49-F238E27FC236}">
                <a16:creationId xmlns:a16="http://schemas.microsoft.com/office/drawing/2014/main" id="{4A3879BF-3433-457F-86E2-509A23BA6732}"/>
              </a:ext>
            </a:extLst>
          </p:cNvPr>
          <p:cNvSpPr>
            <a:spLocks noGrp="1"/>
          </p:cNvSpPr>
          <p:nvPr>
            <p:ph sz="quarter" idx="21"/>
          </p:nvPr>
        </p:nvSpPr>
        <p:spPr>
          <a:xfrm>
            <a:off x="460376" y="3958511"/>
            <a:ext cx="5085018" cy="382038"/>
          </a:xfrm>
        </p:spPr>
        <p:txBody>
          <a:bodyPr/>
          <a:lstStyle/>
          <a:p>
            <a:pPr marL="432" indent="0">
              <a:buNone/>
            </a:pPr>
            <a:r>
              <a:rPr lang="en-US" sz="2400" dirty="0">
                <a:solidFill>
                  <a:schemeClr val="tx2"/>
                </a:solidFill>
              </a:rPr>
              <a:t>B.</a:t>
            </a:r>
            <a:r>
              <a:rPr lang="en-US" sz="2400" dirty="0"/>
              <a:t> order of amino acids in a protein</a:t>
            </a:r>
          </a:p>
        </p:txBody>
      </p:sp>
      <p:sp>
        <p:nvSpPr>
          <p:cNvPr id="11" name="Content Placeholder 10">
            <a:extLst>
              <a:ext uri="{FF2B5EF4-FFF2-40B4-BE49-F238E27FC236}">
                <a16:creationId xmlns:a16="http://schemas.microsoft.com/office/drawing/2014/main" id="{BDED06DC-226A-456D-A078-9129FBD4F4F3}"/>
              </a:ext>
              <a:ext uri="{C183D7F6-B498-43B3-948B-1728B52AA6E4}">
                <adec:decorative xmlns:adec="http://schemas.microsoft.com/office/drawing/2017/decorative" val="1"/>
              </a:ext>
            </a:extLst>
          </p:cNvPr>
          <p:cNvSpPr>
            <a:spLocks noGrp="1"/>
          </p:cNvSpPr>
          <p:nvPr>
            <p:ph sz="quarter" idx="22"/>
          </p:nvPr>
        </p:nvSpPr>
        <p:spPr>
          <a:xfrm>
            <a:off x="6725257" y="3958512"/>
            <a:ext cx="1170236" cy="533002"/>
          </a:xfrm>
        </p:spPr>
        <p:txBody>
          <a:bodyPr/>
          <a:lstStyle/>
          <a:p>
            <a:pPr marL="432" indent="0">
              <a:buNone/>
            </a:pPr>
            <a:r>
              <a:rPr lang="en-US" sz="2400" b="1" dirty="0"/>
              <a:t>primary</a:t>
            </a:r>
          </a:p>
        </p:txBody>
      </p:sp>
      <p:sp>
        <p:nvSpPr>
          <p:cNvPr id="12" name="Content Placeholder 11">
            <a:extLst>
              <a:ext uri="{FF2B5EF4-FFF2-40B4-BE49-F238E27FC236}">
                <a16:creationId xmlns:a16="http://schemas.microsoft.com/office/drawing/2014/main" id="{14C8BA08-42FD-43F8-AC5E-38526C5731F4}"/>
              </a:ext>
            </a:extLst>
          </p:cNvPr>
          <p:cNvSpPr>
            <a:spLocks noGrp="1"/>
          </p:cNvSpPr>
          <p:nvPr>
            <p:ph sz="quarter" idx="23"/>
          </p:nvPr>
        </p:nvSpPr>
        <p:spPr>
          <a:xfrm>
            <a:off x="460376" y="4491514"/>
            <a:ext cx="6102655" cy="459588"/>
          </a:xfrm>
        </p:spPr>
        <p:txBody>
          <a:bodyPr/>
          <a:lstStyle/>
          <a:p>
            <a:pPr marL="432" indent="0">
              <a:buNone/>
            </a:pPr>
            <a:r>
              <a:rPr lang="en-US" sz="2400" dirty="0">
                <a:solidFill>
                  <a:schemeClr val="tx2"/>
                </a:solidFill>
              </a:rPr>
              <a:t>C.</a:t>
            </a:r>
            <a:r>
              <a:rPr lang="en-US" sz="2400" dirty="0"/>
              <a:t> a protein with two or more peptide chains</a:t>
            </a:r>
          </a:p>
        </p:txBody>
      </p:sp>
      <p:sp>
        <p:nvSpPr>
          <p:cNvPr id="13" name="Content Placeholder 12">
            <a:extLst>
              <a:ext uri="{FF2B5EF4-FFF2-40B4-BE49-F238E27FC236}">
                <a16:creationId xmlns:a16="http://schemas.microsoft.com/office/drawing/2014/main" id="{C0AF6076-3617-4501-B1EE-C67443D82F32}"/>
              </a:ext>
            </a:extLst>
          </p:cNvPr>
          <p:cNvSpPr>
            <a:spLocks noGrp="1"/>
          </p:cNvSpPr>
          <p:nvPr>
            <p:ph sz="quarter" idx="24"/>
          </p:nvPr>
        </p:nvSpPr>
        <p:spPr>
          <a:xfrm>
            <a:off x="6725257" y="4491514"/>
            <a:ext cx="1609852" cy="459588"/>
          </a:xfrm>
        </p:spPr>
        <p:txBody>
          <a:bodyPr/>
          <a:lstStyle/>
          <a:p>
            <a:pPr marL="0" indent="0">
              <a:buNone/>
            </a:pPr>
            <a:r>
              <a:rPr lang="en-US" sz="2400" b="1" dirty="0">
                <a:latin typeface="+mn-lt"/>
              </a:rPr>
              <a:t>quaternary</a:t>
            </a:r>
          </a:p>
        </p:txBody>
      </p:sp>
      <p:sp>
        <p:nvSpPr>
          <p:cNvPr id="14" name="Content Placeholder 13">
            <a:extLst>
              <a:ext uri="{FF2B5EF4-FFF2-40B4-BE49-F238E27FC236}">
                <a16:creationId xmlns:a16="http://schemas.microsoft.com/office/drawing/2014/main" id="{3C4A2BA5-AC2A-44AD-8545-012DAF1CFE78}"/>
              </a:ext>
            </a:extLst>
          </p:cNvPr>
          <p:cNvSpPr>
            <a:spLocks noGrp="1"/>
          </p:cNvSpPr>
          <p:nvPr>
            <p:ph sz="quarter" idx="25"/>
          </p:nvPr>
        </p:nvSpPr>
        <p:spPr>
          <a:xfrm>
            <a:off x="460377" y="5127828"/>
            <a:ext cx="5320991" cy="402817"/>
          </a:xfrm>
        </p:spPr>
        <p:txBody>
          <a:bodyPr/>
          <a:lstStyle/>
          <a:p>
            <a:pPr marL="0" indent="0">
              <a:buNone/>
            </a:pPr>
            <a:r>
              <a:rPr lang="en-US" sz="2400" dirty="0">
                <a:solidFill>
                  <a:schemeClr val="tx2"/>
                </a:solidFill>
                <a:latin typeface="+mn-lt"/>
              </a:rPr>
              <a:t>D.</a:t>
            </a:r>
            <a:r>
              <a:rPr lang="en-US" sz="2400" dirty="0">
                <a:latin typeface="+mn-lt"/>
              </a:rPr>
              <a:t> disulfide bonds between R groups</a:t>
            </a:r>
          </a:p>
        </p:txBody>
      </p:sp>
      <p:sp>
        <p:nvSpPr>
          <p:cNvPr id="15" name="Content Placeholder 14">
            <a:extLst>
              <a:ext uri="{FF2B5EF4-FFF2-40B4-BE49-F238E27FC236}">
                <a16:creationId xmlns:a16="http://schemas.microsoft.com/office/drawing/2014/main" id="{EA3B908C-DB53-4A08-BCE4-1219115DDF80}"/>
              </a:ext>
            </a:extLst>
          </p:cNvPr>
          <p:cNvSpPr>
            <a:spLocks noGrp="1"/>
          </p:cNvSpPr>
          <p:nvPr>
            <p:ph sz="quarter" idx="26"/>
          </p:nvPr>
        </p:nvSpPr>
        <p:spPr>
          <a:xfrm>
            <a:off x="6725256" y="5127828"/>
            <a:ext cx="2109021" cy="402818"/>
          </a:xfrm>
        </p:spPr>
        <p:txBody>
          <a:bodyPr/>
          <a:lstStyle/>
          <a:p>
            <a:pPr marL="0" indent="0">
              <a:buNone/>
            </a:pPr>
            <a:r>
              <a:rPr lang="en-US" sz="2400" b="1" dirty="0">
                <a:latin typeface="+mn-lt"/>
              </a:rPr>
              <a:t>tertiary</a:t>
            </a:r>
          </a:p>
        </p:txBody>
      </p:sp>
    </p:spTree>
    <p:extLst>
      <p:ext uri="{BB962C8B-B14F-4D97-AF65-F5344CB8AC3E}">
        <p14:creationId xmlns:p14="http://schemas.microsoft.com/office/powerpoint/2010/main" val="1615618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0EEB-E92B-44D6-9328-543FC39E3EFF}"/>
              </a:ext>
            </a:extLst>
          </p:cNvPr>
          <p:cNvSpPr>
            <a:spLocks noGrp="1"/>
          </p:cNvSpPr>
          <p:nvPr>
            <p:ph type="title"/>
          </p:nvPr>
        </p:nvSpPr>
        <p:spPr/>
        <p:txBody>
          <a:bodyPr/>
          <a:lstStyle/>
          <a:p>
            <a:r>
              <a:rPr lang="en-US" dirty="0"/>
              <a:t>Denaturation of Proteins</a:t>
            </a:r>
          </a:p>
        </p:txBody>
      </p:sp>
      <p:sp>
        <p:nvSpPr>
          <p:cNvPr id="4" name="Content Placeholder 3">
            <a:extLst>
              <a:ext uri="{FF2B5EF4-FFF2-40B4-BE49-F238E27FC236}">
                <a16:creationId xmlns:a16="http://schemas.microsoft.com/office/drawing/2014/main" id="{06FBF4A1-528F-433F-8D70-2DD0835E4E47}"/>
              </a:ext>
            </a:extLst>
          </p:cNvPr>
          <p:cNvSpPr>
            <a:spLocks noGrp="1"/>
          </p:cNvSpPr>
          <p:nvPr>
            <p:ph sz="quarter" idx="14"/>
          </p:nvPr>
        </p:nvSpPr>
        <p:spPr>
          <a:xfrm>
            <a:off x="457200" y="1505844"/>
            <a:ext cx="8470781" cy="2578751"/>
          </a:xfrm>
        </p:spPr>
        <p:txBody>
          <a:bodyPr/>
          <a:lstStyle/>
          <a:p>
            <a:pPr marL="432" indent="0">
              <a:buNone/>
            </a:pPr>
            <a:r>
              <a:rPr lang="en-US" sz="2400" b="1" dirty="0"/>
              <a:t>Denaturation</a:t>
            </a:r>
            <a:r>
              <a:rPr lang="en-US" sz="2400" dirty="0"/>
              <a:t> involves the disruption of bonds in the secondary, tertiary, and quaternary protein structures by</a:t>
            </a:r>
          </a:p>
          <a:p>
            <a:r>
              <a:rPr lang="en-US" sz="2400" b="1" dirty="0"/>
              <a:t>heat and organic compounds</a:t>
            </a:r>
            <a:r>
              <a:rPr lang="en-US" sz="2400" dirty="0"/>
              <a:t> that break apart H bonds and disrupt hydrophobic interactions</a:t>
            </a:r>
          </a:p>
          <a:p>
            <a:r>
              <a:rPr lang="en-US" sz="2400" b="1" dirty="0"/>
              <a:t>acids and bases</a:t>
            </a:r>
            <a:r>
              <a:rPr lang="en-US" sz="2400" dirty="0"/>
              <a:t> that break H bonds between polar R groups and disrupt ionic bonds</a:t>
            </a:r>
          </a:p>
        </p:txBody>
      </p:sp>
      <p:sp>
        <p:nvSpPr>
          <p:cNvPr id="5" name="Content Placeholder 4">
            <a:extLst>
              <a:ext uri="{FF2B5EF4-FFF2-40B4-BE49-F238E27FC236}">
                <a16:creationId xmlns:a16="http://schemas.microsoft.com/office/drawing/2014/main" id="{9B8B1324-E885-4156-B96E-AD85F8FB4C51}"/>
              </a:ext>
            </a:extLst>
          </p:cNvPr>
          <p:cNvSpPr>
            <a:spLocks noGrp="1"/>
          </p:cNvSpPr>
          <p:nvPr>
            <p:ph sz="quarter" idx="15"/>
          </p:nvPr>
        </p:nvSpPr>
        <p:spPr>
          <a:xfrm>
            <a:off x="457200" y="4290489"/>
            <a:ext cx="4792860" cy="383463"/>
          </a:xfrm>
        </p:spPr>
        <p:txBody>
          <a:bodyPr/>
          <a:lstStyle/>
          <a:p>
            <a:r>
              <a:rPr lang="en-US" sz="2400" b="1" dirty="0"/>
              <a:t>heavy metal ions</a:t>
            </a:r>
            <a:r>
              <a:rPr lang="en-US" sz="2400" dirty="0"/>
              <a:t> that react with</a:t>
            </a:r>
          </a:p>
        </p:txBody>
      </p:sp>
      <p:graphicFrame>
        <p:nvGraphicFramePr>
          <p:cNvPr id="7" name="Object 6" descr="S, single bond, S.">
            <a:extLst>
              <a:ext uri="{FF2B5EF4-FFF2-40B4-BE49-F238E27FC236}">
                <a16:creationId xmlns:a16="http://schemas.microsoft.com/office/drawing/2014/main" id="{D295C3DB-7009-4749-A7A1-CAF3C917C40D}"/>
              </a:ext>
            </a:extLst>
          </p:cNvPr>
          <p:cNvGraphicFramePr>
            <a:graphicFrameLocks noChangeAspect="1"/>
          </p:cNvGraphicFramePr>
          <p:nvPr>
            <p:extLst/>
          </p:nvPr>
        </p:nvGraphicFramePr>
        <p:xfrm>
          <a:off x="5219580" y="4313522"/>
          <a:ext cx="889000" cy="292100"/>
        </p:xfrm>
        <a:graphic>
          <a:graphicData uri="http://schemas.openxmlformats.org/presentationml/2006/ole">
            <mc:AlternateContent xmlns:mc="http://schemas.openxmlformats.org/markup-compatibility/2006">
              <mc:Choice xmlns:v="urn:schemas-microsoft-com:vml" Requires="v">
                <p:oleObj spid="_x0000_s13319" name="Equation" r:id="rId3" imgW="888840" imgH="291960" progId="Equation.DSMT4">
                  <p:embed/>
                </p:oleObj>
              </mc:Choice>
              <mc:Fallback>
                <p:oleObj name="Equation" r:id="rId3" imgW="888840" imgH="291960" progId="Equation.DSMT4">
                  <p:embed/>
                  <p:pic>
                    <p:nvPicPr>
                      <p:cNvPr id="7" name="Object 6" descr="S, single bond, S.">
                        <a:extLst>
                          <a:ext uri="{FF2B5EF4-FFF2-40B4-BE49-F238E27FC236}">
                            <a16:creationId xmlns:a16="http://schemas.microsoft.com/office/drawing/2014/main" id="{D295C3DB-7009-4749-A7A1-CAF3C917C40D}"/>
                          </a:ext>
                        </a:extLst>
                      </p:cNvPr>
                      <p:cNvPicPr/>
                      <p:nvPr/>
                    </p:nvPicPr>
                    <p:blipFill>
                      <a:blip r:embed="rId4"/>
                      <a:stretch>
                        <a:fillRect/>
                      </a:stretch>
                    </p:blipFill>
                    <p:spPr>
                      <a:xfrm>
                        <a:off x="5219580" y="4313522"/>
                        <a:ext cx="889000" cy="292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F5AF541-90ED-4652-A161-47F578E84DA2}"/>
              </a:ext>
            </a:extLst>
          </p:cNvPr>
          <p:cNvSpPr>
            <a:spLocks noGrp="1"/>
          </p:cNvSpPr>
          <p:nvPr>
            <p:ph sz="quarter" idx="16"/>
          </p:nvPr>
        </p:nvSpPr>
        <p:spPr>
          <a:xfrm>
            <a:off x="6139060" y="4277788"/>
            <a:ext cx="2788921" cy="383463"/>
          </a:xfrm>
        </p:spPr>
        <p:txBody>
          <a:bodyPr/>
          <a:lstStyle/>
          <a:p>
            <a:pPr marL="432" indent="0">
              <a:buNone/>
            </a:pPr>
            <a:r>
              <a:rPr lang="en-US" sz="2400" dirty="0"/>
              <a:t>bonds to form solids</a:t>
            </a:r>
          </a:p>
        </p:txBody>
      </p:sp>
      <p:sp>
        <p:nvSpPr>
          <p:cNvPr id="6" name="Content Placeholder 5">
            <a:extLst>
              <a:ext uri="{FF2B5EF4-FFF2-40B4-BE49-F238E27FC236}">
                <a16:creationId xmlns:a16="http://schemas.microsoft.com/office/drawing/2014/main" id="{77943C43-271E-454E-8C87-9EA20BABAB35}"/>
              </a:ext>
            </a:extLst>
          </p:cNvPr>
          <p:cNvSpPr>
            <a:spLocks noGrp="1"/>
          </p:cNvSpPr>
          <p:nvPr>
            <p:ph sz="quarter" idx="17"/>
          </p:nvPr>
        </p:nvSpPr>
        <p:spPr>
          <a:xfrm>
            <a:off x="457200" y="4832639"/>
            <a:ext cx="8288594" cy="915328"/>
          </a:xfrm>
        </p:spPr>
        <p:txBody>
          <a:bodyPr/>
          <a:lstStyle/>
          <a:p>
            <a:r>
              <a:rPr lang="en-US" sz="2400" b="1" dirty="0"/>
              <a:t>agitation</a:t>
            </a:r>
            <a:r>
              <a:rPr lang="en-US" sz="2400" dirty="0"/>
              <a:t>, such as whipping, that stretches peptide chains until bonds break</a:t>
            </a:r>
          </a:p>
        </p:txBody>
      </p:sp>
    </p:spTree>
    <p:extLst>
      <p:ext uri="{BB962C8B-B14F-4D97-AF65-F5344CB8AC3E}">
        <p14:creationId xmlns:p14="http://schemas.microsoft.com/office/powerpoint/2010/main" val="3870435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Applications of Denaturation</a:t>
            </a:r>
          </a:p>
        </p:txBody>
      </p:sp>
      <p:sp>
        <p:nvSpPr>
          <p:cNvPr id="5" name="Content Placeholder 4"/>
          <p:cNvSpPr>
            <a:spLocks noGrp="1"/>
          </p:cNvSpPr>
          <p:nvPr>
            <p:ph sz="quarter" idx="13"/>
          </p:nvPr>
        </p:nvSpPr>
        <p:spPr>
          <a:xfrm>
            <a:off x="457200" y="1556326"/>
            <a:ext cx="4390571" cy="4520623"/>
          </a:xfrm>
        </p:spPr>
        <p:txBody>
          <a:bodyPr/>
          <a:lstStyle/>
          <a:p>
            <a:pPr marL="432" indent="0">
              <a:buNone/>
            </a:pPr>
            <a:r>
              <a:rPr lang="en-IN" sz="2400" b="1" dirty="0"/>
              <a:t>Denaturation</a:t>
            </a:r>
            <a:r>
              <a:rPr lang="en-IN" sz="2400" dirty="0"/>
              <a:t> of protein occurs when an egg is cooked.</a:t>
            </a:r>
          </a:p>
          <a:p>
            <a:pPr marL="432" indent="0">
              <a:buNone/>
            </a:pPr>
            <a:r>
              <a:rPr lang="en-IN" sz="2400" dirty="0"/>
              <a:t>Denaturation of egg protein occurs when the bonds of the tertiary structure are disrupted.</a:t>
            </a:r>
          </a:p>
        </p:txBody>
      </p:sp>
      <p:pic>
        <p:nvPicPr>
          <p:cNvPr id="7" name="Content Placeholder 6" descr="Heat, acid, base, heavy metal salts, or agitation can convert an active protein into a denatured protein, which is just a chain of amino acids with no bonds between different sections. For long description in Notes pane, press F6."/>
          <p:cNvPicPr>
            <a:picLocks noGrp="1" noChangeAspect="1"/>
          </p:cNvPicPr>
          <p:nvPr>
            <p:ph sz="quarter" idx="14"/>
          </p:nvPr>
        </p:nvPicPr>
        <p:blipFill>
          <a:blip r:embed="rId3"/>
          <a:stretch>
            <a:fillRect/>
          </a:stretch>
        </p:blipFill>
        <p:spPr>
          <a:xfrm>
            <a:off x="5174695" y="2261917"/>
            <a:ext cx="3679348" cy="3108866"/>
          </a:xfrm>
          <a:prstGeom prst="rect">
            <a:avLst/>
          </a:prstGeom>
        </p:spPr>
      </p:pic>
    </p:spTree>
    <p:extLst>
      <p:ext uri="{BB962C8B-B14F-4D97-AF65-F5344CB8AC3E}">
        <p14:creationId xmlns:p14="http://schemas.microsoft.com/office/powerpoint/2010/main" val="2562223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Protein Denaturation</a:t>
            </a:r>
          </a:p>
        </p:txBody>
      </p:sp>
      <p:sp>
        <p:nvSpPr>
          <p:cNvPr id="5" name="Content Placeholder 4"/>
          <p:cNvSpPr>
            <a:spLocks noGrp="1"/>
          </p:cNvSpPr>
          <p:nvPr>
            <p:ph sz="quarter" idx="13"/>
          </p:nvPr>
        </p:nvSpPr>
        <p:spPr>
          <a:xfrm>
            <a:off x="457200" y="1556327"/>
            <a:ext cx="8229600" cy="432130"/>
          </a:xfrm>
        </p:spPr>
        <p:txBody>
          <a:bodyPr/>
          <a:lstStyle/>
          <a:p>
            <a:pPr marL="432" indent="0">
              <a:buNone/>
            </a:pPr>
            <a:r>
              <a:rPr lang="en-IN" sz="2400" b="1" dirty="0"/>
              <a:t>Table 16.6 </a:t>
            </a:r>
            <a:r>
              <a:rPr lang="en-IN" sz="2400" dirty="0"/>
              <a:t>Protein Denaturation</a:t>
            </a:r>
          </a:p>
        </p:txBody>
      </p:sp>
      <p:graphicFrame>
        <p:nvGraphicFramePr>
          <p:cNvPr id="7" name="Content Placeholder 6"/>
          <p:cNvGraphicFramePr>
            <a:graphicFrameLocks noGrp="1"/>
          </p:cNvGraphicFramePr>
          <p:nvPr>
            <p:ph sz="quarter" idx="14"/>
            <p:extLst/>
          </p:nvPr>
        </p:nvGraphicFramePr>
        <p:xfrm>
          <a:off x="457200" y="2122787"/>
          <a:ext cx="8305799" cy="4241800"/>
        </p:xfrm>
        <a:graphic>
          <a:graphicData uri="http://schemas.openxmlformats.org/drawingml/2006/table">
            <a:tbl>
              <a:tblPr firstRow="1" bandRow="1">
                <a:tableStyleId>{2D5ABB26-0587-4C30-8999-92F81FD0307C}</a:tableStyleId>
              </a:tblPr>
              <a:tblGrid>
                <a:gridCol w="1955598">
                  <a:extLst>
                    <a:ext uri="{9D8B030D-6E8A-4147-A177-3AD203B41FA5}">
                      <a16:colId xmlns:a16="http://schemas.microsoft.com/office/drawing/2014/main" val="773689980"/>
                    </a:ext>
                  </a:extLst>
                </a:gridCol>
                <a:gridCol w="3430218">
                  <a:extLst>
                    <a:ext uri="{9D8B030D-6E8A-4147-A177-3AD203B41FA5}">
                      <a16:colId xmlns:a16="http://schemas.microsoft.com/office/drawing/2014/main" val="3446629814"/>
                    </a:ext>
                  </a:extLst>
                </a:gridCol>
                <a:gridCol w="2919983">
                  <a:extLst>
                    <a:ext uri="{9D8B030D-6E8A-4147-A177-3AD203B41FA5}">
                      <a16:colId xmlns:a16="http://schemas.microsoft.com/office/drawing/2014/main" val="1390077073"/>
                    </a:ext>
                  </a:extLst>
                </a:gridCol>
              </a:tblGrid>
              <a:tr h="370840">
                <a:tc>
                  <a:txBody>
                    <a:bodyPr/>
                    <a:lstStyle/>
                    <a:p>
                      <a:r>
                        <a:rPr lang="en-US" sz="1400" b="1" dirty="0">
                          <a:solidFill>
                            <a:schemeClr val="tx1"/>
                          </a:solidFill>
                          <a:latin typeface="+mn-lt"/>
                        </a:rPr>
                        <a:t>Denaturing Agent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mn-lt"/>
                        </a:rPr>
                        <a:t>Bonds Disrupted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mn-lt"/>
                        </a:rPr>
                        <a:t>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9698804"/>
                  </a:ext>
                </a:extLst>
              </a:tr>
              <a:tr h="370840">
                <a:tc>
                  <a:txBody>
                    <a:bodyPr/>
                    <a:lstStyle/>
                    <a:p>
                      <a:r>
                        <a:rPr lang="en-US" sz="1400" b="1" dirty="0">
                          <a:solidFill>
                            <a:schemeClr val="tx1"/>
                          </a:solidFill>
                          <a:latin typeface="+mn-lt"/>
                        </a:rPr>
                        <a:t>Heat Above </a:t>
                      </a:r>
                      <a:r>
                        <a:rPr lang="en-US" sz="100" b="1" dirty="0">
                          <a:solidFill>
                            <a:schemeClr val="tx1"/>
                          </a:solidFill>
                          <a:latin typeface="+mn-lt"/>
                        </a:rPr>
                        <a:t>50 degrees Celsius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Hydrogen bonds; hydrophobic interactions between nonpolar R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Cooking food and autoclaving surgical 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553358"/>
                  </a:ext>
                </a:extLst>
              </a:tr>
              <a:tr h="370840">
                <a:tc>
                  <a:txBody>
                    <a:bodyPr/>
                    <a:lstStyle/>
                    <a:p>
                      <a:r>
                        <a:rPr lang="en-US" sz="1400" b="1" dirty="0">
                          <a:solidFill>
                            <a:schemeClr val="tx1"/>
                          </a:solidFill>
                          <a:latin typeface="+mn-lt"/>
                        </a:rPr>
                        <a:t>Acids and Bases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Hydrogen bonds between polar R groups; salt bridges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Lactic acid from bacteria, which denatures milk protein in the preparation of yogurt and cheese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3866936"/>
                  </a:ext>
                </a:extLst>
              </a:tr>
              <a:tr h="370840">
                <a:tc>
                  <a:txBody>
                    <a:bodyPr/>
                    <a:lstStyle/>
                    <a:p>
                      <a:r>
                        <a:rPr lang="en-US" sz="1400" b="1" dirty="0">
                          <a:solidFill>
                            <a:schemeClr val="tx1"/>
                          </a:solidFill>
                          <a:latin typeface="+mn-lt"/>
                        </a:rPr>
                        <a:t>Organic Compounds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mn-lt"/>
                        </a:rPr>
                        <a:t>Hydrophobic interactions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Ethanol and isopropyl alcohol, which disinfect wounds and prepare the skin for injections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15112"/>
                  </a:ext>
                </a:extLst>
              </a:tr>
              <a:tr h="513733">
                <a:tc>
                  <a:txBody>
                    <a:bodyPr/>
                    <a:lstStyle/>
                    <a:p>
                      <a:r>
                        <a:rPr lang="en-US" sz="1400" b="1" dirty="0">
                          <a:solidFill>
                            <a:schemeClr val="tx1"/>
                          </a:solidFill>
                          <a:latin typeface="+mn-lt"/>
                        </a:rPr>
                        <a:t>Heavy Metal Ions </a:t>
                      </a:r>
                    </a:p>
                    <a:p>
                      <a:r>
                        <a:rPr lang="en-US" sz="100" b="1" dirty="0">
                          <a:solidFill>
                            <a:schemeClr val="tx1"/>
                          </a:solidFill>
                          <a:latin typeface="+mn-lt"/>
                        </a:rPr>
                        <a:t>A g superscript plus, P b superscript 2 plus, and H g superscript 2 plus.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Disulfide bonds in proteins by forming ionic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mn-lt"/>
                        </a:rPr>
                        <a:t>Mercury and lead poisoning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401592"/>
                  </a:ext>
                </a:extLst>
              </a:tr>
              <a:tr h="370840">
                <a:tc>
                  <a:txBody>
                    <a:bodyPr/>
                    <a:lstStyle/>
                    <a:p>
                      <a:r>
                        <a:rPr lang="en-US" sz="1400" b="1" dirty="0">
                          <a:solidFill>
                            <a:schemeClr val="tx1"/>
                          </a:solidFill>
                          <a:latin typeface="+mn-lt"/>
                        </a:rPr>
                        <a:t>Agitation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Hydrogen bonds and hydrophobic interactions by stretching polypeptide chains and disrupting stabilizing interactions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r>
                        <a:rPr lang="en-US" sz="1400" dirty="0">
                          <a:solidFill>
                            <a:schemeClr val="tx1"/>
                          </a:solidFill>
                          <a:latin typeface="+mn-lt"/>
                        </a:rPr>
                        <a:t>Whipped cream, meringue made from egg whites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594331"/>
                  </a:ext>
                </a:extLst>
              </a:tr>
            </a:tbl>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1561398" y="2512890"/>
          <a:ext cx="439553" cy="247954"/>
        </p:xfrm>
        <a:graphic>
          <a:graphicData uri="http://schemas.openxmlformats.org/presentationml/2006/ole">
            <mc:AlternateContent xmlns:mc="http://schemas.openxmlformats.org/markup-compatibility/2006">
              <mc:Choice xmlns:v="urn:schemas-microsoft-com:vml" Requires="v">
                <p:oleObj spid="_x0000_s14348" name="Equation" r:id="rId4" imgW="495000" imgH="279360" progId="Equation.DSMT4">
                  <p:embed/>
                </p:oleObj>
              </mc:Choice>
              <mc:Fallback>
                <p:oleObj name="Equation" r:id="rId4" imgW="495000" imgH="279360" progId="Equation.DSMT4">
                  <p:embed/>
                  <p:pic>
                    <p:nvPicPr>
                      <p:cNvPr id="9" name="Object 8">
                        <a:extLst>
                          <a:ext uri="{C183D7F6-B498-43B3-948B-1728B52AA6E4}">
                            <adec:decorative xmlns:adec="http://schemas.microsoft.com/office/drawing/2017/decorative" val="1"/>
                          </a:ext>
                        </a:extLst>
                      </p:cNvPr>
                      <p:cNvPicPr/>
                      <p:nvPr/>
                    </p:nvPicPr>
                    <p:blipFill>
                      <a:blip r:embed="rId5"/>
                      <a:stretch>
                        <a:fillRect/>
                      </a:stretch>
                    </p:blipFill>
                    <p:spPr>
                      <a:xfrm>
                        <a:off x="1561398" y="2512890"/>
                        <a:ext cx="439553" cy="247954"/>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526472" y="5165389"/>
          <a:ext cx="1345911" cy="231014"/>
        </p:xfrm>
        <a:graphic>
          <a:graphicData uri="http://schemas.openxmlformats.org/presentationml/2006/ole">
            <mc:AlternateContent xmlns:mc="http://schemas.openxmlformats.org/markup-compatibility/2006">
              <mc:Choice xmlns:v="urn:schemas-microsoft-com:vml" Requires="v">
                <p:oleObj spid="_x0000_s14349" name="Equation" r:id="rId6" imgW="1701720" imgH="291960" progId="Equation.DSMT4">
                  <p:embed/>
                </p:oleObj>
              </mc:Choice>
              <mc:Fallback>
                <p:oleObj name="Equation" r:id="rId6" imgW="1701720" imgH="291960" progId="Equation.DSMT4">
                  <p:embed/>
                  <p:pic>
                    <p:nvPicPr>
                      <p:cNvPr id="8" name="Object 7">
                        <a:extLst>
                          <a:ext uri="{C183D7F6-B498-43B3-948B-1728B52AA6E4}">
                            <adec:decorative xmlns:adec="http://schemas.microsoft.com/office/drawing/2017/decorative" val="1"/>
                          </a:ext>
                        </a:extLst>
                      </p:cNvPr>
                      <p:cNvPicPr/>
                      <p:nvPr/>
                    </p:nvPicPr>
                    <p:blipFill>
                      <a:blip r:embed="rId7"/>
                      <a:stretch>
                        <a:fillRect/>
                      </a:stretch>
                    </p:blipFill>
                    <p:spPr>
                      <a:xfrm>
                        <a:off x="526472" y="5165389"/>
                        <a:ext cx="1345911" cy="23101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622474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830B-9BB2-41A4-9873-391A34E25CB1}"/>
              </a:ext>
            </a:extLst>
          </p:cNvPr>
          <p:cNvSpPr>
            <a:spLocks noGrp="1"/>
          </p:cNvSpPr>
          <p:nvPr>
            <p:ph type="title"/>
          </p:nvPr>
        </p:nvSpPr>
        <p:spPr/>
        <p:txBody>
          <a:bodyPr/>
          <a:lstStyle/>
          <a:p>
            <a:r>
              <a:rPr lang="en-US" dirty="0"/>
              <a:t>Learning Check 4</a:t>
            </a:r>
          </a:p>
        </p:txBody>
      </p:sp>
      <p:sp>
        <p:nvSpPr>
          <p:cNvPr id="3" name="Content Placeholder 2">
            <a:extLst>
              <a:ext uri="{FF2B5EF4-FFF2-40B4-BE49-F238E27FC236}">
                <a16:creationId xmlns:a16="http://schemas.microsoft.com/office/drawing/2014/main" id="{7BD32C76-3594-4E0E-B47E-41711AC73261}"/>
              </a:ext>
            </a:extLst>
          </p:cNvPr>
          <p:cNvSpPr>
            <a:spLocks noGrp="1"/>
          </p:cNvSpPr>
          <p:nvPr>
            <p:ph sz="quarter" idx="13"/>
          </p:nvPr>
        </p:nvSpPr>
        <p:spPr>
          <a:xfrm>
            <a:off x="457200" y="1556326"/>
            <a:ext cx="8305800" cy="4467955"/>
          </a:xfrm>
        </p:spPr>
        <p:txBody>
          <a:bodyPr/>
          <a:lstStyle/>
          <a:p>
            <a:pPr marL="432" indent="0">
              <a:buNone/>
            </a:pPr>
            <a:r>
              <a:rPr lang="en-US" dirty="0"/>
              <a:t>Tannic acid is used to form a scab on a burn. An egg is hard boiled by placing it in boiling water.</a:t>
            </a:r>
          </a:p>
          <a:p>
            <a:pPr marL="432" indent="0">
              <a:buNone/>
            </a:pPr>
            <a:r>
              <a:rPr lang="en-US" dirty="0"/>
              <a:t>What is similar about these two events?</a:t>
            </a:r>
          </a:p>
        </p:txBody>
      </p:sp>
    </p:spTree>
    <p:extLst>
      <p:ext uri="{BB962C8B-B14F-4D97-AF65-F5344CB8AC3E}">
        <p14:creationId xmlns:p14="http://schemas.microsoft.com/office/powerpoint/2010/main" val="3236494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F4B6-36D4-44D2-835F-6497298E11A5}"/>
              </a:ext>
            </a:extLst>
          </p:cNvPr>
          <p:cNvSpPr>
            <a:spLocks noGrp="1"/>
          </p:cNvSpPr>
          <p:nvPr>
            <p:ph type="title"/>
          </p:nvPr>
        </p:nvSpPr>
        <p:spPr/>
        <p:txBody>
          <a:bodyPr/>
          <a:lstStyle/>
          <a:p>
            <a:r>
              <a:rPr lang="en-US" dirty="0"/>
              <a:t>Solution 4</a:t>
            </a:r>
          </a:p>
        </p:txBody>
      </p:sp>
      <p:sp>
        <p:nvSpPr>
          <p:cNvPr id="3" name="Content Placeholder 2">
            <a:extLst>
              <a:ext uri="{FF2B5EF4-FFF2-40B4-BE49-F238E27FC236}">
                <a16:creationId xmlns:a16="http://schemas.microsoft.com/office/drawing/2014/main" id="{5C587367-6B8B-443F-AF86-A3A98F25B4B9}"/>
              </a:ext>
            </a:extLst>
          </p:cNvPr>
          <p:cNvSpPr>
            <a:spLocks noGrp="1"/>
          </p:cNvSpPr>
          <p:nvPr>
            <p:ph sz="quarter" idx="13"/>
          </p:nvPr>
        </p:nvSpPr>
        <p:spPr>
          <a:xfrm>
            <a:off x="457200" y="1556326"/>
            <a:ext cx="8305800" cy="4467955"/>
          </a:xfrm>
        </p:spPr>
        <p:txBody>
          <a:bodyPr/>
          <a:lstStyle/>
          <a:p>
            <a:pPr marL="432" indent="0">
              <a:buNone/>
            </a:pPr>
            <a:r>
              <a:rPr lang="en-US" dirty="0"/>
              <a:t>Tannic acid is used to form a scab on a burn. An egg is hard boiled by placing it in boiling water.</a:t>
            </a:r>
          </a:p>
          <a:p>
            <a:pPr marL="432" indent="0">
              <a:buNone/>
            </a:pPr>
            <a:r>
              <a:rPr lang="en-US" dirty="0"/>
              <a:t>What is similar about these two events?</a:t>
            </a:r>
          </a:p>
          <a:p>
            <a:pPr marL="432" indent="0">
              <a:buNone/>
            </a:pPr>
            <a:r>
              <a:rPr lang="en-US" dirty="0"/>
              <a:t>Acid and heat cause the denaturation of protein. They both break bonds in the secondary, tertiary, and quaternary structures of proteins.</a:t>
            </a:r>
          </a:p>
        </p:txBody>
      </p:sp>
    </p:spTree>
    <p:extLst>
      <p:ext uri="{BB962C8B-B14F-4D97-AF65-F5344CB8AC3E}">
        <p14:creationId xmlns:p14="http://schemas.microsoft.com/office/powerpoint/2010/main" val="749089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16.4 Enzymes</a:t>
            </a:r>
          </a:p>
        </p:txBody>
      </p:sp>
      <p:sp>
        <p:nvSpPr>
          <p:cNvPr id="5" name="Content Placeholder 4"/>
          <p:cNvSpPr>
            <a:spLocks noGrp="1"/>
          </p:cNvSpPr>
          <p:nvPr>
            <p:ph sz="quarter" idx="14"/>
          </p:nvPr>
        </p:nvSpPr>
        <p:spPr>
          <a:xfrm>
            <a:off x="457199" y="1558463"/>
            <a:ext cx="8372901" cy="1535947"/>
          </a:xfrm>
        </p:spPr>
        <p:txBody>
          <a:bodyPr/>
          <a:lstStyle/>
          <a:p>
            <a:pPr marL="432" indent="0">
              <a:buNone/>
            </a:pPr>
            <a:r>
              <a:rPr lang="en-IN" sz="2400" b="1" dirty="0"/>
              <a:t>Enzymes</a:t>
            </a:r>
            <a:r>
              <a:rPr lang="en-IN" sz="2400" dirty="0"/>
              <a:t> are proteins that act as biological catalysts. On the surface of an enzyme, a small region called an active site binds a substrate and </a:t>
            </a:r>
            <a:r>
              <a:rPr lang="en-IN" sz="2400" dirty="0" err="1"/>
              <a:t>catalyzes</a:t>
            </a:r>
            <a:r>
              <a:rPr lang="en-IN" sz="2400" dirty="0"/>
              <a:t> a specific reaction for that substrate.</a:t>
            </a:r>
          </a:p>
        </p:txBody>
      </p:sp>
      <p:pic>
        <p:nvPicPr>
          <p:cNvPr id="2" name="Content Placeholder 1" descr="A diagram of an enzyme binding to a substrate. For long description in Notes pane, press F6."/>
          <p:cNvPicPr>
            <a:picLocks noGrp="1" noChangeAspect="1"/>
          </p:cNvPicPr>
          <p:nvPr>
            <p:ph sz="quarter" idx="15"/>
          </p:nvPr>
        </p:nvPicPr>
        <p:blipFill>
          <a:blip r:embed="rId3"/>
          <a:stretch>
            <a:fillRect/>
          </a:stretch>
        </p:blipFill>
        <p:spPr>
          <a:xfrm>
            <a:off x="2532274" y="3151552"/>
            <a:ext cx="4076277" cy="1924909"/>
          </a:xfrm>
          <a:prstGeom prst="rect">
            <a:avLst/>
          </a:prstGeom>
        </p:spPr>
      </p:pic>
      <p:sp>
        <p:nvSpPr>
          <p:cNvPr id="7" name="Content Placeholder 6"/>
          <p:cNvSpPr>
            <a:spLocks noGrp="1"/>
          </p:cNvSpPr>
          <p:nvPr>
            <p:ph sz="quarter" idx="16"/>
          </p:nvPr>
        </p:nvSpPr>
        <p:spPr>
          <a:xfrm>
            <a:off x="454672" y="5395995"/>
            <a:ext cx="8375428" cy="922917"/>
          </a:xfrm>
        </p:spPr>
        <p:txBody>
          <a:bodyPr/>
          <a:lstStyle/>
          <a:p>
            <a:pPr marL="432" indent="0">
              <a:buNone/>
            </a:pPr>
            <a:r>
              <a:rPr lang="en-IN" sz="2400" b="1" dirty="0"/>
              <a:t>Learning Goal </a:t>
            </a:r>
            <a:r>
              <a:rPr lang="en-IN" sz="2400" dirty="0"/>
              <a:t>Describe enzymes and their role in enzyme-</a:t>
            </a:r>
            <a:r>
              <a:rPr lang="en-IN" sz="2400" dirty="0" err="1"/>
              <a:t>catalyzed</a:t>
            </a:r>
            <a:r>
              <a:rPr lang="en-IN" sz="2400" dirty="0"/>
              <a:t> reactions.</a:t>
            </a:r>
          </a:p>
        </p:txBody>
      </p:sp>
    </p:spTree>
    <p:extLst>
      <p:ext uri="{BB962C8B-B14F-4D97-AF65-F5344CB8AC3E}">
        <p14:creationId xmlns:p14="http://schemas.microsoft.com/office/powerpoint/2010/main" val="258374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Enzymes Are Biological Catalysts</a:t>
            </a:r>
          </a:p>
        </p:txBody>
      </p:sp>
      <p:sp>
        <p:nvSpPr>
          <p:cNvPr id="5" name="Content Placeholder 4"/>
          <p:cNvSpPr>
            <a:spLocks noGrp="1"/>
          </p:cNvSpPr>
          <p:nvPr>
            <p:ph sz="quarter" idx="14"/>
          </p:nvPr>
        </p:nvSpPr>
        <p:spPr>
          <a:xfrm>
            <a:off x="457200" y="1558463"/>
            <a:ext cx="3864077" cy="3438896"/>
          </a:xfrm>
        </p:spPr>
        <p:txBody>
          <a:bodyPr/>
          <a:lstStyle/>
          <a:p>
            <a:pPr marL="432" indent="0">
              <a:buNone/>
            </a:pPr>
            <a:r>
              <a:rPr lang="en-IN" sz="2400" b="1" dirty="0"/>
              <a:t>Enzymes</a:t>
            </a:r>
          </a:p>
          <a:p>
            <a:r>
              <a:rPr lang="en-IN" sz="2400" dirty="0" err="1"/>
              <a:t>catalyze</a:t>
            </a:r>
            <a:r>
              <a:rPr lang="en-IN" sz="2400" dirty="0"/>
              <a:t> nearly all the chemical reactions taking place in the cells of the body</a:t>
            </a:r>
          </a:p>
          <a:p>
            <a:r>
              <a:rPr lang="en-IN" sz="2400" dirty="0"/>
              <a:t>increase the rate of reaction by lowering the energy of activation</a:t>
            </a:r>
          </a:p>
        </p:txBody>
      </p:sp>
      <p:sp>
        <p:nvSpPr>
          <p:cNvPr id="6" name="Content Placeholder 5"/>
          <p:cNvSpPr>
            <a:spLocks noGrp="1"/>
          </p:cNvSpPr>
          <p:nvPr>
            <p:ph sz="quarter" idx="15"/>
          </p:nvPr>
        </p:nvSpPr>
        <p:spPr>
          <a:xfrm>
            <a:off x="457199" y="5102942"/>
            <a:ext cx="6150077" cy="824247"/>
          </a:xfrm>
        </p:spPr>
        <p:txBody>
          <a:bodyPr/>
          <a:lstStyle/>
          <a:p>
            <a:pPr marL="432" indent="0">
              <a:buNone/>
            </a:pPr>
            <a:r>
              <a:rPr lang="en-IN" sz="2400" dirty="0"/>
              <a:t>The enzyme carbonic anhydrase lowers the activation energy for the reaction:</a:t>
            </a:r>
          </a:p>
        </p:txBody>
      </p:sp>
      <p:graphicFrame>
        <p:nvGraphicFramePr>
          <p:cNvPr id="2" name="Object 1" descr="C O 2 plus H 2 O yields H C O 3 superscript minus, plus H superscript plus, in a reversible reaction."/>
          <p:cNvGraphicFramePr>
            <a:graphicFrameLocks noChangeAspect="1"/>
          </p:cNvGraphicFramePr>
          <p:nvPr>
            <p:extLst/>
          </p:nvPr>
        </p:nvGraphicFramePr>
        <p:xfrm>
          <a:off x="901700" y="5976903"/>
          <a:ext cx="3670300" cy="457200"/>
        </p:xfrm>
        <a:graphic>
          <a:graphicData uri="http://schemas.openxmlformats.org/presentationml/2006/ole">
            <mc:AlternateContent xmlns:mc="http://schemas.openxmlformats.org/markup-compatibility/2006">
              <mc:Choice xmlns:v="urn:schemas-microsoft-com:vml" Requires="v">
                <p:oleObj spid="_x0000_s15366" name="Equation" r:id="rId4" imgW="3670200" imgH="457200" progId="Equation.DSMT4">
                  <p:embed/>
                </p:oleObj>
              </mc:Choice>
              <mc:Fallback>
                <p:oleObj name="Equation" r:id="rId4" imgW="3670200" imgH="457200" progId="Equation.DSMT4">
                  <p:embed/>
                  <p:pic>
                    <p:nvPicPr>
                      <p:cNvPr id="2" name="Object 1" descr="C O 2 plus H 2 O yields H C O 3 superscript minus, plus H superscript plus, in a reversible reaction."/>
                      <p:cNvPicPr/>
                      <p:nvPr/>
                    </p:nvPicPr>
                    <p:blipFill>
                      <a:blip r:embed="rId5"/>
                      <a:stretch>
                        <a:fillRect/>
                      </a:stretch>
                    </p:blipFill>
                    <p:spPr>
                      <a:xfrm>
                        <a:off x="901700" y="5976903"/>
                        <a:ext cx="3670300" cy="457200"/>
                      </a:xfrm>
                      <a:prstGeom prst="rect">
                        <a:avLst/>
                      </a:prstGeom>
                    </p:spPr>
                  </p:pic>
                </p:oleObj>
              </mc:Fallback>
            </mc:AlternateContent>
          </a:graphicData>
        </a:graphic>
      </p:graphicFrame>
      <p:pic>
        <p:nvPicPr>
          <p:cNvPr id="3" name="Content Placeholder 2" descr="Two plots rise with increasing steepness from the energy level of the reactants to a peak, and then fall with increasing then decreasing steepness to the energy level of the products. For long description in Notes pane, press F6."/>
          <p:cNvPicPr>
            <a:picLocks noGrp="1" noChangeAspect="1"/>
          </p:cNvPicPr>
          <p:nvPr>
            <p:ph sz="quarter" idx="16"/>
          </p:nvPr>
        </p:nvPicPr>
        <p:blipFill>
          <a:blip r:embed="rId6"/>
          <a:stretch>
            <a:fillRect/>
          </a:stretch>
        </p:blipFill>
        <p:spPr>
          <a:xfrm>
            <a:off x="5366762" y="1864062"/>
            <a:ext cx="3320038" cy="2829449"/>
          </a:xfrm>
          <a:prstGeom prst="rect">
            <a:avLst/>
          </a:prstGeom>
        </p:spPr>
      </p:pic>
    </p:spTree>
    <p:extLst>
      <p:ext uri="{BB962C8B-B14F-4D97-AF65-F5344CB8AC3E}">
        <p14:creationId xmlns:p14="http://schemas.microsoft.com/office/powerpoint/2010/main" val="319571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Classification of Amino Acids</a:t>
            </a:r>
          </a:p>
        </p:txBody>
      </p:sp>
      <p:sp>
        <p:nvSpPr>
          <p:cNvPr id="5" name="Content Placeholder 4"/>
          <p:cNvSpPr>
            <a:spLocks noGrp="1"/>
          </p:cNvSpPr>
          <p:nvPr>
            <p:ph sz="quarter" idx="14"/>
          </p:nvPr>
        </p:nvSpPr>
        <p:spPr>
          <a:xfrm>
            <a:off x="457200" y="1558462"/>
            <a:ext cx="8229600" cy="1696385"/>
          </a:xfrm>
        </p:spPr>
        <p:txBody>
          <a:bodyPr/>
          <a:lstStyle/>
          <a:p>
            <a:pPr marL="432" indent="0">
              <a:buNone/>
            </a:pPr>
            <a:r>
              <a:rPr lang="en-IN" sz="2400" dirty="0"/>
              <a:t>Amino acids are classified as</a:t>
            </a:r>
          </a:p>
          <a:p>
            <a:r>
              <a:rPr lang="en-IN" sz="2400" b="1" dirty="0"/>
              <a:t>nonpolar</a:t>
            </a:r>
            <a:r>
              <a:rPr lang="en-IN" sz="2400" dirty="0"/>
              <a:t> (hydrophobic) with hydrocarbon side chains</a:t>
            </a:r>
          </a:p>
          <a:p>
            <a:r>
              <a:rPr lang="en-IN" sz="2400" b="1" dirty="0"/>
              <a:t>polar</a:t>
            </a:r>
            <a:r>
              <a:rPr lang="en-IN" sz="2400" dirty="0"/>
              <a:t> (hydrophilic) with polar or ionic side chains</a:t>
            </a:r>
          </a:p>
        </p:txBody>
      </p:sp>
      <p:pic>
        <p:nvPicPr>
          <p:cNvPr id="2" name="Content Placeholder 1" descr="Valine, abbreviated V ay l or V, has the R group as a carbon bonded to 2 methyl groups."/>
          <p:cNvPicPr>
            <a:picLocks noGrp="1" noChangeAspect="1"/>
          </p:cNvPicPr>
          <p:nvPr>
            <p:ph sz="quarter" idx="15"/>
          </p:nvPr>
        </p:nvPicPr>
        <p:blipFill>
          <a:blip r:embed="rId2"/>
          <a:stretch>
            <a:fillRect/>
          </a:stretch>
        </p:blipFill>
        <p:spPr>
          <a:xfrm>
            <a:off x="1370870" y="3488027"/>
            <a:ext cx="1904873" cy="2024606"/>
          </a:xfrm>
          <a:prstGeom prst="rect">
            <a:avLst/>
          </a:prstGeom>
        </p:spPr>
      </p:pic>
      <p:sp>
        <p:nvSpPr>
          <p:cNvPr id="8" name="Content Placeholder 7"/>
          <p:cNvSpPr>
            <a:spLocks noGrp="1"/>
          </p:cNvSpPr>
          <p:nvPr>
            <p:ph sz="quarter" idx="17"/>
          </p:nvPr>
        </p:nvSpPr>
        <p:spPr>
          <a:xfrm>
            <a:off x="1142171" y="5682951"/>
            <a:ext cx="2362270" cy="481875"/>
          </a:xfrm>
        </p:spPr>
        <p:txBody>
          <a:bodyPr/>
          <a:lstStyle/>
          <a:p>
            <a:pPr marL="432" indent="0">
              <a:buNone/>
            </a:pPr>
            <a:r>
              <a:rPr lang="en-IN" sz="2400" dirty="0"/>
              <a:t>Nonpolar Valine</a:t>
            </a:r>
          </a:p>
        </p:txBody>
      </p:sp>
      <p:pic>
        <p:nvPicPr>
          <p:cNvPr id="3" name="Content Placeholder 2" descr="Asparagine, abbreviated Ay s n or N, has the R group as a carbon bonded to a carbonyl group bonded to an N H 2 group."/>
          <p:cNvPicPr>
            <a:picLocks noGrp="1" noChangeAspect="1"/>
          </p:cNvPicPr>
          <p:nvPr>
            <p:ph sz="quarter" idx="16"/>
          </p:nvPr>
        </p:nvPicPr>
        <p:blipFill>
          <a:blip r:embed="rId3"/>
          <a:stretch>
            <a:fillRect/>
          </a:stretch>
        </p:blipFill>
        <p:spPr>
          <a:xfrm>
            <a:off x="5971976" y="3591502"/>
            <a:ext cx="1705372" cy="2065814"/>
          </a:xfrm>
          <a:prstGeom prst="rect">
            <a:avLst/>
          </a:prstGeom>
        </p:spPr>
      </p:pic>
      <p:sp>
        <p:nvSpPr>
          <p:cNvPr id="9" name="Content Placeholder 8"/>
          <p:cNvSpPr>
            <a:spLocks noGrp="1"/>
          </p:cNvSpPr>
          <p:nvPr>
            <p:ph sz="quarter" idx="18"/>
          </p:nvPr>
        </p:nvSpPr>
        <p:spPr>
          <a:xfrm>
            <a:off x="5695581" y="5834848"/>
            <a:ext cx="2445528" cy="433217"/>
          </a:xfrm>
        </p:spPr>
        <p:txBody>
          <a:bodyPr/>
          <a:lstStyle/>
          <a:p>
            <a:pPr marL="432" indent="0">
              <a:buNone/>
            </a:pPr>
            <a:r>
              <a:rPr lang="en-IN" sz="2400" dirty="0"/>
              <a:t>Polar Asparagine</a:t>
            </a:r>
          </a:p>
        </p:txBody>
      </p:sp>
    </p:spTree>
    <p:extLst>
      <p:ext uri="{BB962C8B-B14F-4D97-AF65-F5344CB8AC3E}">
        <p14:creationId xmlns:p14="http://schemas.microsoft.com/office/powerpoint/2010/main" val="22790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1ADA-6CF4-4530-9D98-D092169DAD62}"/>
              </a:ext>
            </a:extLst>
          </p:cNvPr>
          <p:cNvSpPr>
            <a:spLocks noGrp="1"/>
          </p:cNvSpPr>
          <p:nvPr>
            <p:ph type="title"/>
          </p:nvPr>
        </p:nvSpPr>
        <p:spPr/>
        <p:txBody>
          <a:bodyPr/>
          <a:lstStyle/>
          <a:p>
            <a:r>
              <a:rPr lang="en-US" dirty="0"/>
              <a:t>Enzyme Names</a:t>
            </a:r>
          </a:p>
        </p:txBody>
      </p:sp>
      <p:sp>
        <p:nvSpPr>
          <p:cNvPr id="3" name="Content Placeholder 2">
            <a:extLst>
              <a:ext uri="{FF2B5EF4-FFF2-40B4-BE49-F238E27FC236}">
                <a16:creationId xmlns:a16="http://schemas.microsoft.com/office/drawing/2014/main" id="{80378BEF-A134-4912-A7B5-96D2D4E358ED}"/>
              </a:ext>
            </a:extLst>
          </p:cNvPr>
          <p:cNvSpPr>
            <a:spLocks noGrp="1"/>
          </p:cNvSpPr>
          <p:nvPr>
            <p:ph sz="quarter" idx="13"/>
          </p:nvPr>
        </p:nvSpPr>
        <p:spPr/>
        <p:txBody>
          <a:bodyPr/>
          <a:lstStyle/>
          <a:p>
            <a:pPr marL="432" indent="0">
              <a:buNone/>
            </a:pPr>
            <a:r>
              <a:rPr lang="en-US" dirty="0"/>
              <a:t>The name of an enzyme</a:t>
            </a:r>
          </a:p>
          <a:p>
            <a:r>
              <a:rPr lang="en-US" dirty="0"/>
              <a:t>is derived by replacing the end of the name of the reaction or reacting compound with the suffix </a:t>
            </a:r>
            <a:r>
              <a:rPr lang="en-US" b="1" dirty="0"/>
              <a:t>ase</a:t>
            </a:r>
          </a:p>
          <a:p>
            <a:r>
              <a:rPr lang="en-US" dirty="0"/>
              <a:t>identifies the reacting substance—for example, </a:t>
            </a:r>
            <a:r>
              <a:rPr lang="en-US" b="1" dirty="0"/>
              <a:t>sucrase</a:t>
            </a:r>
            <a:r>
              <a:rPr lang="en-US" dirty="0"/>
              <a:t> catalyzes the reaction of sucrose</a:t>
            </a:r>
          </a:p>
          <a:p>
            <a:r>
              <a:rPr lang="en-US" dirty="0"/>
              <a:t>describes the compound or the reaction that is catalyzed—for example, </a:t>
            </a:r>
            <a:r>
              <a:rPr lang="en-US" b="1" dirty="0"/>
              <a:t>oxidase</a:t>
            </a:r>
            <a:r>
              <a:rPr lang="en-US" dirty="0"/>
              <a:t> catalyzes an oxidation reaction</a:t>
            </a:r>
          </a:p>
          <a:p>
            <a:r>
              <a:rPr lang="en-US" dirty="0"/>
              <a:t>could be a common name, particularly for the digestion enzymes, such as </a:t>
            </a:r>
            <a:r>
              <a:rPr lang="en-US" b="1" dirty="0"/>
              <a:t>pepsin</a:t>
            </a:r>
            <a:r>
              <a:rPr lang="en-US" dirty="0"/>
              <a:t> and </a:t>
            </a:r>
            <a:r>
              <a:rPr lang="en-US" b="1" dirty="0"/>
              <a:t>trypsin</a:t>
            </a:r>
          </a:p>
        </p:txBody>
      </p:sp>
    </p:spTree>
    <p:extLst>
      <p:ext uri="{BB962C8B-B14F-4D97-AF65-F5344CB8AC3E}">
        <p14:creationId xmlns:p14="http://schemas.microsoft.com/office/powerpoint/2010/main" val="4061649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Classification of Enzymes</a:t>
            </a:r>
          </a:p>
        </p:txBody>
      </p:sp>
      <p:sp>
        <p:nvSpPr>
          <p:cNvPr id="5" name="Content Placeholder 4"/>
          <p:cNvSpPr>
            <a:spLocks noGrp="1"/>
          </p:cNvSpPr>
          <p:nvPr>
            <p:ph sz="quarter" idx="13"/>
          </p:nvPr>
        </p:nvSpPr>
        <p:spPr>
          <a:xfrm>
            <a:off x="457200" y="1556326"/>
            <a:ext cx="8229600" cy="801391"/>
          </a:xfrm>
        </p:spPr>
        <p:txBody>
          <a:bodyPr/>
          <a:lstStyle/>
          <a:p>
            <a:pPr marL="432" indent="0">
              <a:buNone/>
            </a:pPr>
            <a:r>
              <a:rPr lang="en-IN" sz="2400" dirty="0"/>
              <a:t>Enzymes are classified by the reaction they </a:t>
            </a:r>
            <a:r>
              <a:rPr lang="en-IN" sz="2400" dirty="0" err="1"/>
              <a:t>catalyze</a:t>
            </a:r>
            <a:r>
              <a:rPr lang="en-IN" sz="2400" dirty="0"/>
              <a:t>. There are six main classes of enzymes.</a:t>
            </a:r>
          </a:p>
        </p:txBody>
      </p:sp>
      <p:graphicFrame>
        <p:nvGraphicFramePr>
          <p:cNvPr id="7" name="Content Placeholder 6"/>
          <p:cNvGraphicFramePr>
            <a:graphicFrameLocks noGrp="1"/>
          </p:cNvGraphicFramePr>
          <p:nvPr>
            <p:ph sz="quarter" idx="14"/>
            <p:extLst/>
          </p:nvPr>
        </p:nvGraphicFramePr>
        <p:xfrm>
          <a:off x="457200" y="2559174"/>
          <a:ext cx="8229600" cy="2595880"/>
        </p:xfrm>
        <a:graphic>
          <a:graphicData uri="http://schemas.openxmlformats.org/drawingml/2006/table">
            <a:tbl>
              <a:tblPr firstRow="1" bandRow="1">
                <a:tableStyleId>{2D5ABB26-0587-4C30-8999-92F81FD0307C}</a:tableStyleId>
              </a:tblPr>
              <a:tblGrid>
                <a:gridCol w="3244645">
                  <a:extLst>
                    <a:ext uri="{9D8B030D-6E8A-4147-A177-3AD203B41FA5}">
                      <a16:colId xmlns:a16="http://schemas.microsoft.com/office/drawing/2014/main" val="2859568182"/>
                    </a:ext>
                  </a:extLst>
                </a:gridCol>
                <a:gridCol w="4984955">
                  <a:extLst>
                    <a:ext uri="{9D8B030D-6E8A-4147-A177-3AD203B41FA5}">
                      <a16:colId xmlns:a16="http://schemas.microsoft.com/office/drawing/2014/main" val="1370475312"/>
                    </a:ext>
                  </a:extLst>
                </a:gridCol>
              </a:tblGrid>
              <a:tr h="370840">
                <a:tc>
                  <a:txBody>
                    <a:bodyPr/>
                    <a:lstStyle/>
                    <a:p>
                      <a:r>
                        <a:rPr lang="en-US" sz="1800" b="1" dirty="0">
                          <a:solidFill>
                            <a:schemeClr val="tx1"/>
                          </a:solidFill>
                        </a:rPr>
                        <a:t>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Type of Reactions Catalyzed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621104"/>
                  </a:ext>
                </a:extLst>
              </a:tr>
              <a:tr h="370840">
                <a:tc>
                  <a:txBody>
                    <a:bodyPr/>
                    <a:lstStyle/>
                    <a:p>
                      <a:r>
                        <a:rPr lang="en-US" sz="1800" dirty="0">
                          <a:solidFill>
                            <a:schemeClr val="tx1"/>
                          </a:solidFill>
                        </a:rPr>
                        <a:t>Oxidoreductases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Oxidation–reduction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66164"/>
                  </a:ext>
                </a:extLst>
              </a:tr>
              <a:tr h="370840">
                <a:tc>
                  <a:txBody>
                    <a:bodyPr/>
                    <a:lstStyle/>
                    <a:p>
                      <a:r>
                        <a:rPr lang="en-US" sz="1800" dirty="0">
                          <a:solidFill>
                            <a:schemeClr val="tx1"/>
                          </a:solidFill>
                        </a:rPr>
                        <a:t>Transferases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Transfer groups of atoms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690416"/>
                  </a:ext>
                </a:extLst>
              </a:tr>
              <a:tr h="370840">
                <a:tc>
                  <a:txBody>
                    <a:bodyPr/>
                    <a:lstStyle/>
                    <a:p>
                      <a:r>
                        <a:rPr lang="en-US" sz="1800" dirty="0">
                          <a:solidFill>
                            <a:schemeClr val="tx1"/>
                          </a:solidFill>
                        </a:rPr>
                        <a:t>Hydrolases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Hydrolysis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8020023"/>
                  </a:ext>
                </a:extLst>
              </a:tr>
              <a:tr h="370840">
                <a:tc>
                  <a:txBody>
                    <a:bodyPr/>
                    <a:lstStyle/>
                    <a:p>
                      <a:r>
                        <a:rPr lang="en-US" sz="1800" dirty="0">
                          <a:solidFill>
                            <a:schemeClr val="tx1"/>
                          </a:solidFill>
                        </a:rPr>
                        <a:t>Lyases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Add or remove atoms to or from a double bond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705241"/>
                  </a:ext>
                </a:extLst>
              </a:tr>
              <a:tr h="370840">
                <a:tc>
                  <a:txBody>
                    <a:bodyPr/>
                    <a:lstStyle/>
                    <a:p>
                      <a:r>
                        <a:rPr lang="en-US" sz="1800" dirty="0">
                          <a:solidFill>
                            <a:schemeClr val="tx1"/>
                          </a:solidFill>
                        </a:rPr>
                        <a:t>Isomerases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Rearrange atoms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0406620"/>
                  </a:ext>
                </a:extLst>
              </a:tr>
              <a:tr h="370840">
                <a:tc>
                  <a:txBody>
                    <a:bodyPr/>
                    <a:lstStyle/>
                    <a:p>
                      <a:r>
                        <a:rPr lang="en-US" sz="1800" dirty="0">
                          <a:solidFill>
                            <a:schemeClr val="tx1"/>
                          </a:solidFill>
                        </a:rPr>
                        <a:t>Ligases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Use A</a:t>
                      </a:r>
                      <a:r>
                        <a:rPr lang="en-US" sz="100" dirty="0">
                          <a:solidFill>
                            <a:schemeClr val="tx1"/>
                          </a:solidFill>
                        </a:rPr>
                        <a:t> </a:t>
                      </a:r>
                      <a:r>
                        <a:rPr lang="en-US" sz="1800" dirty="0">
                          <a:solidFill>
                            <a:schemeClr val="tx1"/>
                          </a:solidFill>
                        </a:rPr>
                        <a:t>T</a:t>
                      </a:r>
                      <a:r>
                        <a:rPr lang="en-US" sz="100" dirty="0">
                          <a:solidFill>
                            <a:schemeClr val="tx1"/>
                          </a:solidFill>
                        </a:rPr>
                        <a:t> </a:t>
                      </a:r>
                      <a:r>
                        <a:rPr lang="en-US" sz="1800" dirty="0">
                          <a:solidFill>
                            <a:schemeClr val="tx1"/>
                          </a:solidFill>
                        </a:rPr>
                        <a:t>P to combine small molecules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9683948"/>
                  </a:ext>
                </a:extLst>
              </a:tr>
            </a:tbl>
          </a:graphicData>
        </a:graphic>
      </p:graphicFrame>
    </p:spTree>
    <p:extLst>
      <p:ext uri="{BB962C8B-B14F-4D97-AF65-F5344CB8AC3E}">
        <p14:creationId xmlns:p14="http://schemas.microsoft.com/office/powerpoint/2010/main" val="151309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Learning Check 1</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57198" y="1496426"/>
            <a:ext cx="8077202" cy="419372"/>
          </a:xfrm>
        </p:spPr>
        <p:txBody>
          <a:bodyPr/>
          <a:lstStyle/>
          <a:p>
            <a:pPr marL="432" indent="0">
              <a:buNone/>
            </a:pPr>
            <a:r>
              <a:rPr lang="en-US" sz="2400" dirty="0"/>
              <a:t>Match the type of reaction catalyzed with an enzyme class.</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68" y="2175866"/>
            <a:ext cx="1667670" cy="426566"/>
          </a:xfrm>
        </p:spPr>
        <p:txBody>
          <a:bodyPr/>
          <a:lstStyle/>
          <a:p>
            <a:pPr marL="432" indent="0">
              <a:buNone/>
            </a:pPr>
            <a:r>
              <a:rPr lang="en-US" sz="2400" dirty="0"/>
              <a:t>hydrolases</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288892" y="2156673"/>
            <a:ext cx="1667670" cy="426566"/>
          </a:xfrm>
        </p:spPr>
        <p:txBody>
          <a:bodyPr/>
          <a:lstStyle/>
          <a:p>
            <a:pPr marL="432" indent="0">
              <a:buNone/>
            </a:pPr>
            <a:r>
              <a:rPr lang="en-US" sz="2400" dirty="0"/>
              <a:t>isomerases</a:t>
            </a:r>
          </a:p>
        </p:txBody>
      </p:sp>
      <p:sp>
        <p:nvSpPr>
          <p:cNvPr id="6" name="Content Placeholder 5">
            <a:extLst>
              <a:ext uri="{FF2B5EF4-FFF2-40B4-BE49-F238E27FC236}">
                <a16:creationId xmlns:a16="http://schemas.microsoft.com/office/drawing/2014/main" id="{402A8CA4-AB71-4297-9325-5A05716F2B48}"/>
              </a:ext>
            </a:extLst>
          </p:cNvPr>
          <p:cNvSpPr>
            <a:spLocks noGrp="1"/>
          </p:cNvSpPr>
          <p:nvPr>
            <p:ph sz="quarter" idx="17"/>
          </p:nvPr>
        </p:nvSpPr>
        <p:spPr>
          <a:xfrm>
            <a:off x="1209368" y="2700158"/>
            <a:ext cx="1784553" cy="426566"/>
          </a:xfrm>
        </p:spPr>
        <p:txBody>
          <a:bodyPr/>
          <a:lstStyle/>
          <a:p>
            <a:pPr marL="432" indent="0">
              <a:buNone/>
            </a:pPr>
            <a:r>
              <a:rPr lang="en-US" sz="2400" dirty="0"/>
              <a:t>transferases</a:t>
            </a:r>
          </a:p>
        </p:txBody>
      </p:sp>
      <p:sp>
        <p:nvSpPr>
          <p:cNvPr id="7" name="Content Placeholder 6">
            <a:extLst>
              <a:ext uri="{FF2B5EF4-FFF2-40B4-BE49-F238E27FC236}">
                <a16:creationId xmlns:a16="http://schemas.microsoft.com/office/drawing/2014/main" id="{1E19AEF8-C391-42AA-91F3-711E649342E6}"/>
              </a:ext>
            </a:extLst>
          </p:cNvPr>
          <p:cNvSpPr>
            <a:spLocks noGrp="1"/>
          </p:cNvSpPr>
          <p:nvPr>
            <p:ph sz="quarter" idx="18"/>
          </p:nvPr>
        </p:nvSpPr>
        <p:spPr>
          <a:xfrm>
            <a:off x="3288892" y="2700159"/>
            <a:ext cx="1784553" cy="426565"/>
          </a:xfrm>
        </p:spPr>
        <p:txBody>
          <a:bodyPr/>
          <a:lstStyle/>
          <a:p>
            <a:pPr marL="432" indent="0">
              <a:buNone/>
            </a:pPr>
            <a:r>
              <a:rPr lang="en-US" sz="2400" dirty="0"/>
              <a:t>ligases</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198" y="3322176"/>
            <a:ext cx="7787149" cy="416106"/>
          </a:xfrm>
        </p:spPr>
        <p:txBody>
          <a:bodyPr/>
          <a:lstStyle/>
          <a:p>
            <a:pPr marL="0" indent="0">
              <a:buNone/>
            </a:pPr>
            <a:r>
              <a:rPr lang="en-US" sz="2400" dirty="0">
                <a:solidFill>
                  <a:schemeClr val="tx2"/>
                </a:solidFill>
              </a:rPr>
              <a:t>A.</a:t>
            </a:r>
            <a:r>
              <a:rPr lang="en-US" sz="2400" dirty="0"/>
              <a:t> form bonds between molecules using A</a:t>
            </a:r>
            <a:r>
              <a:rPr lang="en-US" sz="100" dirty="0"/>
              <a:t> </a:t>
            </a:r>
            <a:r>
              <a:rPr lang="en-US" sz="2400" dirty="0"/>
              <a:t>T</a:t>
            </a:r>
            <a:r>
              <a:rPr lang="en-US" sz="100" dirty="0"/>
              <a:t> </a:t>
            </a:r>
            <a:r>
              <a:rPr lang="en-US" sz="2400" dirty="0"/>
              <a:t>P energy</a:t>
            </a:r>
          </a:p>
        </p:txBody>
      </p:sp>
      <p:sp>
        <p:nvSpPr>
          <p:cNvPr id="10" name="Content Placeholder 9">
            <a:extLst>
              <a:ext uri="{FF2B5EF4-FFF2-40B4-BE49-F238E27FC236}">
                <a16:creationId xmlns:a16="http://schemas.microsoft.com/office/drawing/2014/main" id="{4A3879BF-3433-457F-86E2-509A23BA6732}"/>
              </a:ext>
            </a:extLst>
          </p:cNvPr>
          <p:cNvSpPr>
            <a:spLocks noGrp="1"/>
          </p:cNvSpPr>
          <p:nvPr>
            <p:ph sz="quarter" idx="21"/>
          </p:nvPr>
        </p:nvSpPr>
        <p:spPr>
          <a:xfrm>
            <a:off x="460376" y="3884771"/>
            <a:ext cx="7135034" cy="400357"/>
          </a:xfrm>
        </p:spPr>
        <p:txBody>
          <a:bodyPr/>
          <a:lstStyle/>
          <a:p>
            <a:pPr marL="432" indent="0">
              <a:buNone/>
            </a:pPr>
            <a:r>
              <a:rPr lang="en-US" sz="2400" dirty="0">
                <a:solidFill>
                  <a:schemeClr val="tx2"/>
                </a:solidFill>
              </a:rPr>
              <a:t>B. </a:t>
            </a:r>
            <a:r>
              <a:rPr lang="en-US" sz="2400" dirty="0"/>
              <a:t>rearrange atoms in a molecule to form an isomer</a:t>
            </a:r>
          </a:p>
        </p:txBody>
      </p:sp>
      <p:sp>
        <p:nvSpPr>
          <p:cNvPr id="12" name="Content Placeholder 11">
            <a:extLst>
              <a:ext uri="{FF2B5EF4-FFF2-40B4-BE49-F238E27FC236}">
                <a16:creationId xmlns:a16="http://schemas.microsoft.com/office/drawing/2014/main" id="{14C8BA08-42FD-43F8-AC5E-38526C5731F4}"/>
              </a:ext>
            </a:extLst>
          </p:cNvPr>
          <p:cNvSpPr>
            <a:spLocks noGrp="1"/>
          </p:cNvSpPr>
          <p:nvPr>
            <p:ph sz="quarter" idx="23"/>
          </p:nvPr>
        </p:nvSpPr>
        <p:spPr>
          <a:xfrm>
            <a:off x="460376" y="4441150"/>
            <a:ext cx="6299012" cy="402817"/>
          </a:xfrm>
        </p:spPr>
        <p:txBody>
          <a:bodyPr/>
          <a:lstStyle/>
          <a:p>
            <a:pPr marL="609600" indent="-609600" eaLnBrk="1" hangingPunct="1">
              <a:spcBef>
                <a:spcPct val="25000"/>
              </a:spcBef>
              <a:buFontTx/>
              <a:buNone/>
            </a:pPr>
            <a:r>
              <a:rPr lang="en-US" sz="2400" dirty="0">
                <a:solidFill>
                  <a:schemeClr val="tx2"/>
                </a:solidFill>
              </a:rPr>
              <a:t>C. </a:t>
            </a:r>
            <a:r>
              <a:rPr lang="en-US" sz="2400" dirty="0">
                <a:ea typeface="ＭＳ Ｐゴシック" pitchFamily="34" charset="-128"/>
              </a:rPr>
              <a:t>transfer a group between two compounds</a:t>
            </a:r>
          </a:p>
        </p:txBody>
      </p:sp>
      <p:sp>
        <p:nvSpPr>
          <p:cNvPr id="14" name="Content Placeholder 13">
            <a:extLst>
              <a:ext uri="{FF2B5EF4-FFF2-40B4-BE49-F238E27FC236}">
                <a16:creationId xmlns:a16="http://schemas.microsoft.com/office/drawing/2014/main" id="{3C4A2BA5-AC2A-44AD-8545-012DAF1CFE78}"/>
              </a:ext>
            </a:extLst>
          </p:cNvPr>
          <p:cNvSpPr>
            <a:spLocks noGrp="1"/>
          </p:cNvSpPr>
          <p:nvPr>
            <p:ph sz="quarter" idx="25"/>
          </p:nvPr>
        </p:nvSpPr>
        <p:spPr>
          <a:xfrm>
            <a:off x="460377" y="5039342"/>
            <a:ext cx="5320991" cy="402817"/>
          </a:xfrm>
        </p:spPr>
        <p:txBody>
          <a:bodyPr/>
          <a:lstStyle/>
          <a:p>
            <a:pPr marL="0" indent="0">
              <a:buNone/>
            </a:pPr>
            <a:r>
              <a:rPr lang="en-US" sz="2400" dirty="0">
                <a:solidFill>
                  <a:schemeClr val="tx2"/>
                </a:solidFill>
                <a:latin typeface="+mn-lt"/>
              </a:rPr>
              <a:t>D. </a:t>
            </a:r>
            <a:r>
              <a:rPr lang="en-US" sz="2400" dirty="0">
                <a:latin typeface="+mn-lt"/>
                <a:ea typeface="ＭＳ Ｐゴシック" pitchFamily="34" charset="-128"/>
              </a:rPr>
              <a:t>hydrolysis reactions</a:t>
            </a:r>
          </a:p>
        </p:txBody>
      </p:sp>
    </p:spTree>
    <p:extLst>
      <p:ext uri="{BB962C8B-B14F-4D97-AF65-F5344CB8AC3E}">
        <p14:creationId xmlns:p14="http://schemas.microsoft.com/office/powerpoint/2010/main" val="4003228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Solution 1</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60376" y="1534152"/>
            <a:ext cx="8226423" cy="392740"/>
          </a:xfrm>
        </p:spPr>
        <p:txBody>
          <a:bodyPr/>
          <a:lstStyle/>
          <a:p>
            <a:pPr marL="432" indent="0">
              <a:buNone/>
            </a:pPr>
            <a:r>
              <a:rPr lang="en-US" sz="2400" dirty="0"/>
              <a:t>Match the type of reaction catalyzed with an enzyme class.</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68" y="2041349"/>
            <a:ext cx="1621755" cy="426566"/>
          </a:xfrm>
        </p:spPr>
        <p:txBody>
          <a:bodyPr/>
          <a:lstStyle/>
          <a:p>
            <a:pPr marL="432" indent="0">
              <a:buNone/>
            </a:pPr>
            <a:r>
              <a:rPr lang="en-US" sz="2400" dirty="0"/>
              <a:t>hydrolases</a:t>
            </a:r>
          </a:p>
        </p:txBody>
      </p:sp>
      <p:sp>
        <p:nvSpPr>
          <p:cNvPr id="6" name="Content Placeholder 5">
            <a:extLst>
              <a:ext uri="{FF2B5EF4-FFF2-40B4-BE49-F238E27FC236}">
                <a16:creationId xmlns:a16="http://schemas.microsoft.com/office/drawing/2014/main" id="{402A8CA4-AB71-4297-9325-5A05716F2B48}"/>
              </a:ext>
              <a:ext uri="{C183D7F6-B498-43B3-948B-1728B52AA6E4}">
                <adec:decorative xmlns:adec="http://schemas.microsoft.com/office/drawing/2017/decorative" val="1"/>
              </a:ext>
            </a:extLst>
          </p:cNvPr>
          <p:cNvSpPr>
            <a:spLocks noGrp="1"/>
          </p:cNvSpPr>
          <p:nvPr>
            <p:ph sz="quarter" idx="17"/>
          </p:nvPr>
        </p:nvSpPr>
        <p:spPr>
          <a:xfrm>
            <a:off x="1209368" y="2587071"/>
            <a:ext cx="1784553" cy="426566"/>
          </a:xfrm>
        </p:spPr>
        <p:txBody>
          <a:bodyPr/>
          <a:lstStyle/>
          <a:p>
            <a:pPr marL="432" indent="0">
              <a:buNone/>
            </a:pPr>
            <a:r>
              <a:rPr lang="en-US" sz="2400" dirty="0"/>
              <a:t>transferases</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288892" y="2082339"/>
            <a:ext cx="1784553" cy="426566"/>
          </a:xfrm>
        </p:spPr>
        <p:txBody>
          <a:bodyPr/>
          <a:lstStyle/>
          <a:p>
            <a:pPr marL="432" indent="0">
              <a:buNone/>
            </a:pPr>
            <a:r>
              <a:rPr lang="en-US" sz="2400" dirty="0"/>
              <a:t>isomerases</a:t>
            </a:r>
          </a:p>
        </p:txBody>
      </p:sp>
      <p:sp>
        <p:nvSpPr>
          <p:cNvPr id="7" name="Content Placeholder 6">
            <a:extLst>
              <a:ext uri="{FF2B5EF4-FFF2-40B4-BE49-F238E27FC236}">
                <a16:creationId xmlns:a16="http://schemas.microsoft.com/office/drawing/2014/main" id="{1E19AEF8-C391-42AA-91F3-711E649342E6}"/>
              </a:ext>
              <a:ext uri="{C183D7F6-B498-43B3-948B-1728B52AA6E4}">
                <adec:decorative xmlns:adec="http://schemas.microsoft.com/office/drawing/2017/decorative" val="1"/>
              </a:ext>
            </a:extLst>
          </p:cNvPr>
          <p:cNvSpPr>
            <a:spLocks noGrp="1"/>
          </p:cNvSpPr>
          <p:nvPr>
            <p:ph sz="quarter" idx="18"/>
          </p:nvPr>
        </p:nvSpPr>
        <p:spPr>
          <a:xfrm>
            <a:off x="3288892" y="2629819"/>
            <a:ext cx="1784553" cy="426565"/>
          </a:xfrm>
        </p:spPr>
        <p:txBody>
          <a:bodyPr/>
          <a:lstStyle/>
          <a:p>
            <a:pPr marL="432" indent="0">
              <a:buNone/>
            </a:pPr>
            <a:r>
              <a:rPr lang="en-US" sz="2400" dirty="0"/>
              <a:t>ligases</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198" y="3161544"/>
            <a:ext cx="7787149" cy="427438"/>
          </a:xfrm>
        </p:spPr>
        <p:txBody>
          <a:bodyPr/>
          <a:lstStyle/>
          <a:p>
            <a:pPr marL="0" indent="0">
              <a:buNone/>
            </a:pPr>
            <a:r>
              <a:rPr lang="en-US" sz="2400" dirty="0">
                <a:solidFill>
                  <a:schemeClr val="tx2"/>
                </a:solidFill>
              </a:rPr>
              <a:t>A.</a:t>
            </a:r>
            <a:r>
              <a:rPr lang="en-US" sz="2400" dirty="0"/>
              <a:t> form bonds between molecules using A</a:t>
            </a:r>
            <a:r>
              <a:rPr lang="en-US" sz="100" dirty="0"/>
              <a:t> </a:t>
            </a:r>
            <a:r>
              <a:rPr lang="en-US" sz="2400" dirty="0"/>
              <a:t>T</a:t>
            </a:r>
            <a:r>
              <a:rPr lang="en-US" sz="100" dirty="0"/>
              <a:t> </a:t>
            </a:r>
            <a:r>
              <a:rPr lang="en-US" sz="2400" dirty="0"/>
              <a:t>P energy</a:t>
            </a:r>
          </a:p>
        </p:txBody>
      </p:sp>
      <p:sp>
        <p:nvSpPr>
          <p:cNvPr id="9" name="Content Placeholder 8">
            <a:extLst>
              <a:ext uri="{FF2B5EF4-FFF2-40B4-BE49-F238E27FC236}">
                <a16:creationId xmlns:a16="http://schemas.microsoft.com/office/drawing/2014/main" id="{F8A784B0-5583-4ACD-BEFC-1C014F5A2A3E}"/>
              </a:ext>
            </a:extLst>
          </p:cNvPr>
          <p:cNvSpPr>
            <a:spLocks noGrp="1"/>
          </p:cNvSpPr>
          <p:nvPr>
            <p:ph sz="quarter" idx="20"/>
          </p:nvPr>
        </p:nvSpPr>
        <p:spPr>
          <a:xfrm>
            <a:off x="6802174" y="3605596"/>
            <a:ext cx="1958368" cy="358780"/>
          </a:xfrm>
        </p:spPr>
        <p:txBody>
          <a:bodyPr/>
          <a:lstStyle/>
          <a:p>
            <a:pPr marL="0" indent="0">
              <a:buNone/>
            </a:pPr>
            <a:r>
              <a:rPr lang="en-US" sz="2400" b="1" dirty="0"/>
              <a:t>ligases</a:t>
            </a:r>
          </a:p>
        </p:txBody>
      </p:sp>
      <p:sp>
        <p:nvSpPr>
          <p:cNvPr id="10" name="Content Placeholder 9">
            <a:extLst>
              <a:ext uri="{FF2B5EF4-FFF2-40B4-BE49-F238E27FC236}">
                <a16:creationId xmlns:a16="http://schemas.microsoft.com/office/drawing/2014/main" id="{4A3879BF-3433-457F-86E2-509A23BA6732}"/>
              </a:ext>
              <a:ext uri="{C183D7F6-B498-43B3-948B-1728B52AA6E4}">
                <adec:decorative xmlns:adec="http://schemas.microsoft.com/office/drawing/2017/decorative" val="1"/>
              </a:ext>
            </a:extLst>
          </p:cNvPr>
          <p:cNvSpPr>
            <a:spLocks noGrp="1"/>
          </p:cNvSpPr>
          <p:nvPr>
            <p:ph sz="quarter" idx="21"/>
          </p:nvPr>
        </p:nvSpPr>
        <p:spPr>
          <a:xfrm>
            <a:off x="460376" y="4062879"/>
            <a:ext cx="7135034" cy="382038"/>
          </a:xfrm>
        </p:spPr>
        <p:txBody>
          <a:bodyPr/>
          <a:lstStyle/>
          <a:p>
            <a:pPr marL="432" indent="0">
              <a:buNone/>
            </a:pPr>
            <a:r>
              <a:rPr lang="en-US" sz="2400" dirty="0">
                <a:solidFill>
                  <a:schemeClr val="tx2"/>
                </a:solidFill>
              </a:rPr>
              <a:t>B.</a:t>
            </a:r>
            <a:r>
              <a:rPr lang="en-US" sz="2400" dirty="0"/>
              <a:t> rearrange atoms in a molecule to form an isomer</a:t>
            </a:r>
          </a:p>
        </p:txBody>
      </p:sp>
      <p:sp>
        <p:nvSpPr>
          <p:cNvPr id="11" name="Content Placeholder 10">
            <a:extLst>
              <a:ext uri="{FF2B5EF4-FFF2-40B4-BE49-F238E27FC236}">
                <a16:creationId xmlns:a16="http://schemas.microsoft.com/office/drawing/2014/main" id="{BDED06DC-226A-456D-A078-9129FBD4F4F3}"/>
              </a:ext>
            </a:extLst>
          </p:cNvPr>
          <p:cNvSpPr>
            <a:spLocks noGrp="1"/>
          </p:cNvSpPr>
          <p:nvPr>
            <p:ph sz="quarter" idx="22"/>
          </p:nvPr>
        </p:nvSpPr>
        <p:spPr>
          <a:xfrm>
            <a:off x="6813756" y="4505332"/>
            <a:ext cx="1958368" cy="382038"/>
          </a:xfrm>
        </p:spPr>
        <p:txBody>
          <a:bodyPr/>
          <a:lstStyle/>
          <a:p>
            <a:pPr marL="432" indent="0">
              <a:buNone/>
            </a:pPr>
            <a:r>
              <a:rPr lang="en-US" sz="2400" b="1" dirty="0"/>
              <a:t>isomerases</a:t>
            </a:r>
          </a:p>
        </p:txBody>
      </p:sp>
      <p:sp>
        <p:nvSpPr>
          <p:cNvPr id="12" name="Content Placeholder 11">
            <a:extLst>
              <a:ext uri="{FF2B5EF4-FFF2-40B4-BE49-F238E27FC236}">
                <a16:creationId xmlns:a16="http://schemas.microsoft.com/office/drawing/2014/main" id="{14C8BA08-42FD-43F8-AC5E-38526C5731F4}"/>
              </a:ext>
              <a:ext uri="{C183D7F6-B498-43B3-948B-1728B52AA6E4}">
                <adec:decorative xmlns:adec="http://schemas.microsoft.com/office/drawing/2017/decorative" val="1"/>
              </a:ext>
            </a:extLst>
          </p:cNvPr>
          <p:cNvSpPr>
            <a:spLocks noGrp="1"/>
          </p:cNvSpPr>
          <p:nvPr>
            <p:ph sz="quarter" idx="23"/>
          </p:nvPr>
        </p:nvSpPr>
        <p:spPr>
          <a:xfrm>
            <a:off x="460376" y="4928859"/>
            <a:ext cx="6102655" cy="402817"/>
          </a:xfrm>
        </p:spPr>
        <p:txBody>
          <a:bodyPr/>
          <a:lstStyle/>
          <a:p>
            <a:pPr marL="432" indent="0">
              <a:buNone/>
            </a:pPr>
            <a:r>
              <a:rPr lang="en-US" sz="2400" dirty="0">
                <a:solidFill>
                  <a:schemeClr val="tx2"/>
                </a:solidFill>
              </a:rPr>
              <a:t>C.</a:t>
            </a:r>
            <a:r>
              <a:rPr lang="en-US" sz="2400" dirty="0"/>
              <a:t> </a:t>
            </a:r>
            <a:r>
              <a:rPr lang="en-US" sz="2400" dirty="0">
                <a:ea typeface="ＭＳ Ｐゴシック" pitchFamily="34" charset="-128"/>
              </a:rPr>
              <a:t>transfer a group between two compounds</a:t>
            </a:r>
            <a:endParaRPr lang="en-US" sz="2400" dirty="0"/>
          </a:p>
        </p:txBody>
      </p:sp>
      <p:sp>
        <p:nvSpPr>
          <p:cNvPr id="13" name="Content Placeholder 12">
            <a:extLst>
              <a:ext uri="{FF2B5EF4-FFF2-40B4-BE49-F238E27FC236}">
                <a16:creationId xmlns:a16="http://schemas.microsoft.com/office/drawing/2014/main" id="{C0AF6076-3617-4501-B1EE-C67443D82F32}"/>
              </a:ext>
            </a:extLst>
          </p:cNvPr>
          <p:cNvSpPr>
            <a:spLocks noGrp="1"/>
          </p:cNvSpPr>
          <p:nvPr>
            <p:ph sz="quarter" idx="24"/>
          </p:nvPr>
        </p:nvSpPr>
        <p:spPr>
          <a:xfrm>
            <a:off x="6802174" y="5297567"/>
            <a:ext cx="1958369" cy="459588"/>
          </a:xfrm>
        </p:spPr>
        <p:txBody>
          <a:bodyPr/>
          <a:lstStyle/>
          <a:p>
            <a:pPr marL="0" indent="0">
              <a:buNone/>
            </a:pPr>
            <a:r>
              <a:rPr lang="en-US" sz="2400" b="1" dirty="0">
                <a:latin typeface="+mn-lt"/>
              </a:rPr>
              <a:t>transferases</a:t>
            </a:r>
          </a:p>
        </p:txBody>
      </p:sp>
      <p:sp>
        <p:nvSpPr>
          <p:cNvPr id="14" name="Content Placeholder 13">
            <a:extLst>
              <a:ext uri="{FF2B5EF4-FFF2-40B4-BE49-F238E27FC236}">
                <a16:creationId xmlns:a16="http://schemas.microsoft.com/office/drawing/2014/main" id="{3C4A2BA5-AC2A-44AD-8545-012DAF1CFE78}"/>
              </a:ext>
              <a:ext uri="{C183D7F6-B498-43B3-948B-1728B52AA6E4}">
                <adec:decorative xmlns:adec="http://schemas.microsoft.com/office/drawing/2017/decorative" val="1"/>
              </a:ext>
            </a:extLst>
          </p:cNvPr>
          <p:cNvSpPr>
            <a:spLocks noGrp="1"/>
          </p:cNvSpPr>
          <p:nvPr>
            <p:ph sz="quarter" idx="25"/>
          </p:nvPr>
        </p:nvSpPr>
        <p:spPr>
          <a:xfrm>
            <a:off x="460377" y="5673518"/>
            <a:ext cx="5320991" cy="402817"/>
          </a:xfrm>
        </p:spPr>
        <p:txBody>
          <a:bodyPr/>
          <a:lstStyle/>
          <a:p>
            <a:pPr marL="0" indent="0">
              <a:buNone/>
            </a:pPr>
            <a:r>
              <a:rPr lang="en-US" sz="2400" dirty="0">
                <a:solidFill>
                  <a:schemeClr val="tx2"/>
                </a:solidFill>
                <a:latin typeface="+mn-lt"/>
              </a:rPr>
              <a:t>D.</a:t>
            </a:r>
            <a:r>
              <a:rPr lang="en-US" sz="2400" dirty="0">
                <a:latin typeface="+mn-lt"/>
              </a:rPr>
              <a:t> </a:t>
            </a:r>
            <a:r>
              <a:rPr lang="en-US" sz="2400" dirty="0">
                <a:latin typeface="+mn-lt"/>
                <a:ea typeface="ＭＳ Ｐゴシック" pitchFamily="34" charset="-128"/>
              </a:rPr>
              <a:t>hydrolysis reactions</a:t>
            </a:r>
            <a:endParaRPr lang="en-US" sz="2400" dirty="0">
              <a:latin typeface="+mn-lt"/>
            </a:endParaRPr>
          </a:p>
        </p:txBody>
      </p:sp>
      <p:sp>
        <p:nvSpPr>
          <p:cNvPr id="15" name="Content Placeholder 14">
            <a:extLst>
              <a:ext uri="{FF2B5EF4-FFF2-40B4-BE49-F238E27FC236}">
                <a16:creationId xmlns:a16="http://schemas.microsoft.com/office/drawing/2014/main" id="{EA3B908C-DB53-4A08-BCE4-1219115DDF80}"/>
              </a:ext>
            </a:extLst>
          </p:cNvPr>
          <p:cNvSpPr>
            <a:spLocks noGrp="1"/>
          </p:cNvSpPr>
          <p:nvPr>
            <p:ph sz="quarter" idx="26"/>
          </p:nvPr>
        </p:nvSpPr>
        <p:spPr>
          <a:xfrm>
            <a:off x="6813757" y="6013892"/>
            <a:ext cx="1958368" cy="402818"/>
          </a:xfrm>
        </p:spPr>
        <p:txBody>
          <a:bodyPr/>
          <a:lstStyle/>
          <a:p>
            <a:pPr marL="0" indent="0">
              <a:buNone/>
            </a:pPr>
            <a:r>
              <a:rPr lang="en-US" sz="2400" b="1" dirty="0">
                <a:latin typeface="+mn-lt"/>
              </a:rPr>
              <a:t>hydrolases</a:t>
            </a:r>
          </a:p>
        </p:txBody>
      </p:sp>
    </p:spTree>
    <p:extLst>
      <p:ext uri="{BB962C8B-B14F-4D97-AF65-F5344CB8AC3E}">
        <p14:creationId xmlns:p14="http://schemas.microsoft.com/office/powerpoint/2010/main" val="944863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Active Site Binds the Substrate </a:t>
            </a:r>
            <a:r>
              <a:rPr lang="en-IN" sz="2000" b="0" dirty="0"/>
              <a:t>(1 of 2)</a:t>
            </a:r>
          </a:p>
        </p:txBody>
      </p:sp>
      <p:sp>
        <p:nvSpPr>
          <p:cNvPr id="4" name="Content Placeholder 3"/>
          <p:cNvSpPr>
            <a:spLocks noGrp="1"/>
          </p:cNvSpPr>
          <p:nvPr>
            <p:ph sz="quarter" idx="13"/>
          </p:nvPr>
        </p:nvSpPr>
        <p:spPr>
          <a:xfrm>
            <a:off x="457199" y="1556327"/>
            <a:ext cx="8362335" cy="1186873"/>
          </a:xfrm>
        </p:spPr>
        <p:txBody>
          <a:bodyPr/>
          <a:lstStyle/>
          <a:p>
            <a:pPr marL="432" indent="0">
              <a:buNone/>
            </a:pPr>
            <a:r>
              <a:rPr lang="en-IN" sz="2400" dirty="0"/>
              <a:t>On the surface of an enzyme, a small region called an active site binds a substrate and </a:t>
            </a:r>
            <a:r>
              <a:rPr lang="en-IN" sz="2400" dirty="0" err="1"/>
              <a:t>catalyzes</a:t>
            </a:r>
            <a:r>
              <a:rPr lang="en-IN" sz="2400" dirty="0"/>
              <a:t> a reaction of that substrate.</a:t>
            </a:r>
          </a:p>
        </p:txBody>
      </p:sp>
      <p:pic>
        <p:nvPicPr>
          <p:cNvPr id="6" name="Content Placeholder 5" descr="The enzyme substrate complex takes in a substrate and releases products. For long description in Notes pane, press F6."/>
          <p:cNvPicPr>
            <a:picLocks noGrp="1" noChangeAspect="1"/>
          </p:cNvPicPr>
          <p:nvPr>
            <p:ph sz="quarter" idx="14"/>
          </p:nvPr>
        </p:nvPicPr>
        <p:blipFill>
          <a:blip r:embed="rId3"/>
          <a:stretch>
            <a:fillRect/>
          </a:stretch>
        </p:blipFill>
        <p:spPr>
          <a:xfrm>
            <a:off x="1177656" y="2986877"/>
            <a:ext cx="6523216" cy="3081968"/>
          </a:xfrm>
          <a:prstGeom prst="rect">
            <a:avLst/>
          </a:prstGeom>
        </p:spPr>
      </p:pic>
    </p:spTree>
    <p:extLst>
      <p:ext uri="{BB962C8B-B14F-4D97-AF65-F5344CB8AC3E}">
        <p14:creationId xmlns:p14="http://schemas.microsoft.com/office/powerpoint/2010/main" val="18966151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5AFC-06FF-4105-A630-3F6F703CCD9C}"/>
              </a:ext>
            </a:extLst>
          </p:cNvPr>
          <p:cNvSpPr>
            <a:spLocks noGrp="1"/>
          </p:cNvSpPr>
          <p:nvPr>
            <p:ph type="title"/>
          </p:nvPr>
        </p:nvSpPr>
        <p:spPr/>
        <p:txBody>
          <a:bodyPr/>
          <a:lstStyle/>
          <a:p>
            <a:r>
              <a:rPr lang="en-US" dirty="0"/>
              <a:t>Active Site Binds the Substrate </a:t>
            </a:r>
            <a:r>
              <a:rPr lang="en-US" sz="2000" b="0" dirty="0"/>
              <a:t>(2 of 2)</a:t>
            </a:r>
            <a:endParaRPr lang="en-US" dirty="0"/>
          </a:p>
        </p:txBody>
      </p:sp>
      <p:sp>
        <p:nvSpPr>
          <p:cNvPr id="3" name="Content Placeholder 2">
            <a:extLst>
              <a:ext uri="{FF2B5EF4-FFF2-40B4-BE49-F238E27FC236}">
                <a16:creationId xmlns:a16="http://schemas.microsoft.com/office/drawing/2014/main" id="{18F68CF2-691A-4745-803F-0D0932B6C2C0}"/>
              </a:ext>
            </a:extLst>
          </p:cNvPr>
          <p:cNvSpPr>
            <a:spLocks noGrp="1"/>
          </p:cNvSpPr>
          <p:nvPr>
            <p:ph sz="quarter" idx="13"/>
          </p:nvPr>
        </p:nvSpPr>
        <p:spPr/>
        <p:txBody>
          <a:bodyPr/>
          <a:lstStyle/>
          <a:p>
            <a:pPr marL="432" indent="0">
              <a:buNone/>
            </a:pPr>
            <a:r>
              <a:rPr lang="en-US" dirty="0"/>
              <a:t>The </a:t>
            </a:r>
            <a:r>
              <a:rPr lang="en-US" b="1" dirty="0"/>
              <a:t>active site</a:t>
            </a:r>
          </a:p>
          <a:p>
            <a:r>
              <a:rPr lang="en-US" dirty="0"/>
              <a:t>is a region within an enzyme that fits the shape of the reacting molecule called a </a:t>
            </a:r>
            <a:r>
              <a:rPr lang="en-US" b="1" dirty="0"/>
              <a:t>substrate</a:t>
            </a:r>
          </a:p>
          <a:p>
            <a:r>
              <a:rPr lang="en-US" dirty="0"/>
              <a:t>contains amino acid R groups that bind the substrate</a:t>
            </a:r>
          </a:p>
          <a:p>
            <a:r>
              <a:rPr lang="en-US" dirty="0"/>
              <a:t>releases products when the reaction is complete</a:t>
            </a:r>
          </a:p>
        </p:txBody>
      </p:sp>
    </p:spTree>
    <p:extLst>
      <p:ext uri="{BB962C8B-B14F-4D97-AF65-F5344CB8AC3E}">
        <p14:creationId xmlns:p14="http://schemas.microsoft.com/office/powerpoint/2010/main" val="27071376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Enzyme-</a:t>
            </a:r>
            <a:r>
              <a:rPr lang="en-IN" dirty="0" err="1"/>
              <a:t>Catalyzed</a:t>
            </a:r>
            <a:r>
              <a:rPr lang="en-IN" dirty="0"/>
              <a:t> Reaction </a:t>
            </a:r>
            <a:r>
              <a:rPr lang="en-IN" sz="2000" b="0" dirty="0"/>
              <a:t>(1 of 2)</a:t>
            </a:r>
          </a:p>
        </p:txBody>
      </p:sp>
      <p:sp>
        <p:nvSpPr>
          <p:cNvPr id="5" name="Content Placeholder 4"/>
          <p:cNvSpPr>
            <a:spLocks noGrp="1"/>
          </p:cNvSpPr>
          <p:nvPr>
            <p:ph sz="quarter" idx="14"/>
          </p:nvPr>
        </p:nvSpPr>
        <p:spPr>
          <a:xfrm>
            <a:off x="457200" y="1558463"/>
            <a:ext cx="5486400" cy="3438896"/>
          </a:xfrm>
        </p:spPr>
        <p:txBody>
          <a:bodyPr/>
          <a:lstStyle/>
          <a:p>
            <a:pPr marL="432" indent="0">
              <a:buNone/>
            </a:pPr>
            <a:r>
              <a:rPr lang="en-IN" sz="2400" dirty="0"/>
              <a:t>In an </a:t>
            </a:r>
            <a:r>
              <a:rPr lang="en-IN" sz="2400" b="1" dirty="0"/>
              <a:t>enzyme-</a:t>
            </a:r>
            <a:r>
              <a:rPr lang="en-IN" sz="2400" b="1" dirty="0" err="1"/>
              <a:t>catalyzed</a:t>
            </a:r>
            <a:r>
              <a:rPr lang="en-IN" sz="2400" dirty="0"/>
              <a:t> reaction,</a:t>
            </a:r>
          </a:p>
          <a:p>
            <a:r>
              <a:rPr lang="en-IN" sz="2400" dirty="0"/>
              <a:t>a substrate attaches to the active site</a:t>
            </a:r>
          </a:p>
          <a:p>
            <a:r>
              <a:rPr lang="en-IN" sz="2400" dirty="0"/>
              <a:t>an enzyme–substrate (E</a:t>
            </a:r>
            <a:r>
              <a:rPr lang="en-IN" sz="100" dirty="0"/>
              <a:t> </a:t>
            </a:r>
            <a:r>
              <a:rPr lang="en-IN" sz="2400" dirty="0"/>
              <a:t>S) complex forms</a:t>
            </a:r>
          </a:p>
          <a:p>
            <a:r>
              <a:rPr lang="en-IN" sz="2400" dirty="0"/>
              <a:t>reaction occurs and products are released</a:t>
            </a:r>
          </a:p>
          <a:p>
            <a:r>
              <a:rPr lang="en-IN" sz="2400" dirty="0"/>
              <a:t>an enzyme is used over and over</a:t>
            </a:r>
          </a:p>
        </p:txBody>
      </p:sp>
      <p:graphicFrame>
        <p:nvGraphicFramePr>
          <p:cNvPr id="2" name="Object 1" descr="E + S yields E S in a reversible reaction, which yields E + P"/>
          <p:cNvGraphicFramePr>
            <a:graphicFrameLocks noChangeAspect="1"/>
          </p:cNvGraphicFramePr>
          <p:nvPr>
            <p:extLst/>
          </p:nvPr>
        </p:nvGraphicFramePr>
        <p:xfrm>
          <a:off x="457200" y="5090772"/>
          <a:ext cx="2654300" cy="304800"/>
        </p:xfrm>
        <a:graphic>
          <a:graphicData uri="http://schemas.openxmlformats.org/presentationml/2006/ole">
            <mc:AlternateContent xmlns:mc="http://schemas.openxmlformats.org/markup-compatibility/2006">
              <mc:Choice xmlns:v="urn:schemas-microsoft-com:vml" Requires="v">
                <p:oleObj spid="_x0000_s16390" name="Equation" r:id="rId4" imgW="2654280" imgH="304560" progId="Equation.DSMT4">
                  <p:embed/>
                </p:oleObj>
              </mc:Choice>
              <mc:Fallback>
                <p:oleObj name="Equation" r:id="rId4" imgW="2654280" imgH="304560" progId="Equation.DSMT4">
                  <p:embed/>
                  <p:pic>
                    <p:nvPicPr>
                      <p:cNvPr id="2" name="Object 1" descr="E + S yields E S in a reversible reaction, which yields E + P"/>
                      <p:cNvPicPr/>
                      <p:nvPr/>
                    </p:nvPicPr>
                    <p:blipFill>
                      <a:blip r:embed="rId5"/>
                      <a:stretch>
                        <a:fillRect/>
                      </a:stretch>
                    </p:blipFill>
                    <p:spPr>
                      <a:xfrm>
                        <a:off x="457200" y="5090772"/>
                        <a:ext cx="2654300" cy="304800"/>
                      </a:xfrm>
                      <a:prstGeom prst="rect">
                        <a:avLst/>
                      </a:prstGeom>
                    </p:spPr>
                  </p:pic>
                </p:oleObj>
              </mc:Fallback>
            </mc:AlternateContent>
          </a:graphicData>
        </a:graphic>
      </p:graphicFrame>
      <p:sp>
        <p:nvSpPr>
          <p:cNvPr id="6" name="Content Placeholder 5">
            <a:extLst>
              <a:ext uri="{C183D7F6-B498-43B3-948B-1728B52AA6E4}">
                <adec:decorative xmlns:adec="http://schemas.microsoft.com/office/drawing/2017/decorative" val="1"/>
              </a:ext>
            </a:extLst>
          </p:cNvPr>
          <p:cNvSpPr>
            <a:spLocks noGrp="1"/>
          </p:cNvSpPr>
          <p:nvPr>
            <p:ph sz="quarter" idx="15"/>
          </p:nvPr>
        </p:nvSpPr>
        <p:spPr>
          <a:xfrm>
            <a:off x="454672" y="5492096"/>
            <a:ext cx="8483140" cy="834962"/>
          </a:xfrm>
        </p:spPr>
        <p:txBody>
          <a:bodyPr/>
          <a:lstStyle/>
          <a:p>
            <a:pPr marL="432" indent="0">
              <a:buNone/>
            </a:pPr>
            <a:r>
              <a:rPr lang="en-IN" sz="2400" dirty="0"/>
              <a:t>Binding of a substrate occurs when it interacts with the amino acids within the active site.</a:t>
            </a:r>
          </a:p>
        </p:txBody>
      </p:sp>
      <p:pic>
        <p:nvPicPr>
          <p:cNvPr id="3" name="Content Placeholder 2" descr="The enzyme substrate complex takes in a substrate and releases products. For long description in Notes pane, press F6."/>
          <p:cNvPicPr>
            <a:picLocks noGrp="1" noChangeAspect="1"/>
          </p:cNvPicPr>
          <p:nvPr>
            <p:ph sz="quarter" idx="16"/>
          </p:nvPr>
        </p:nvPicPr>
        <p:blipFill>
          <a:blip r:embed="rId6"/>
          <a:stretch>
            <a:fillRect/>
          </a:stretch>
        </p:blipFill>
        <p:spPr>
          <a:xfrm>
            <a:off x="6073018" y="1774878"/>
            <a:ext cx="2908205" cy="2127144"/>
          </a:xfrm>
          <a:prstGeom prst="rect">
            <a:avLst/>
          </a:prstGeom>
        </p:spPr>
      </p:pic>
    </p:spTree>
    <p:extLst>
      <p:ext uri="{BB962C8B-B14F-4D97-AF65-F5344CB8AC3E}">
        <p14:creationId xmlns:p14="http://schemas.microsoft.com/office/powerpoint/2010/main" val="3257696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A943-C5D9-496D-AF75-A323AB0F772E}"/>
              </a:ext>
            </a:extLst>
          </p:cNvPr>
          <p:cNvSpPr>
            <a:spLocks noGrp="1"/>
          </p:cNvSpPr>
          <p:nvPr>
            <p:ph type="title"/>
          </p:nvPr>
        </p:nvSpPr>
        <p:spPr/>
        <p:txBody>
          <a:bodyPr/>
          <a:lstStyle/>
          <a:p>
            <a:r>
              <a:rPr lang="en-US" dirty="0"/>
              <a:t>Enzyme-Catalyzed Reaction </a:t>
            </a:r>
            <a:r>
              <a:rPr lang="en-US" sz="2000" b="0" dirty="0"/>
              <a:t>(2 of 2)</a:t>
            </a:r>
            <a:endParaRPr lang="en-US" dirty="0"/>
          </a:p>
        </p:txBody>
      </p:sp>
      <p:sp>
        <p:nvSpPr>
          <p:cNvPr id="3" name="Content Placeholder 2">
            <a:extLst>
              <a:ext uri="{FF2B5EF4-FFF2-40B4-BE49-F238E27FC236}">
                <a16:creationId xmlns:a16="http://schemas.microsoft.com/office/drawing/2014/main" id="{49FBC48D-2CA2-42DD-A723-3B53AC15F809}"/>
              </a:ext>
            </a:extLst>
          </p:cNvPr>
          <p:cNvSpPr>
            <a:spLocks noGrp="1"/>
          </p:cNvSpPr>
          <p:nvPr>
            <p:ph sz="quarter" idx="13"/>
          </p:nvPr>
        </p:nvSpPr>
        <p:spPr>
          <a:xfrm>
            <a:off x="457200" y="1556327"/>
            <a:ext cx="8305800" cy="3871080"/>
          </a:xfrm>
        </p:spPr>
        <p:txBody>
          <a:bodyPr/>
          <a:lstStyle/>
          <a:p>
            <a:pPr marL="432" indent="0">
              <a:buNone/>
            </a:pPr>
            <a:r>
              <a:rPr lang="en-US" sz="2200" dirty="0"/>
              <a:t>In the hydrolysis of the disaccharide lactose,</a:t>
            </a:r>
          </a:p>
          <a:p>
            <a:r>
              <a:rPr lang="en-US" sz="2200" dirty="0"/>
              <a:t>the E</a:t>
            </a:r>
            <a:r>
              <a:rPr lang="en-US" sz="100" dirty="0"/>
              <a:t> </a:t>
            </a:r>
            <a:r>
              <a:rPr lang="en-US" sz="2200" dirty="0"/>
              <a:t>S complex is formed as lactose binds to the active site of lactase</a:t>
            </a:r>
          </a:p>
          <a:p>
            <a:r>
              <a:rPr lang="en-US" sz="2200" dirty="0"/>
              <a:t>the glycosidic bond of lactose is in position for hydrolysis</a:t>
            </a:r>
          </a:p>
          <a:p>
            <a:r>
              <a:rPr lang="en-US" sz="2200" dirty="0"/>
              <a:t>the R groups on the amino acids in the active site catalyze the hydrolysis of lactose, producing glucose and galactose</a:t>
            </a:r>
          </a:p>
          <a:p>
            <a:r>
              <a:rPr lang="en-US" sz="2200" dirty="0"/>
              <a:t>the product structures are no longer attracted to the active site, so they are released to allow lactase to react with another lactose molecule</a:t>
            </a:r>
          </a:p>
        </p:txBody>
      </p:sp>
      <p:graphicFrame>
        <p:nvGraphicFramePr>
          <p:cNvPr id="4" name="Object 3" descr="Lactase plus lactose yields a lactase-lactose complex in a reversible reaction. Or, E plus E yields an E S complex in a reversible reaction. The lactase-lactose complex then yields lactase plus glucose plus galactose. Or, the E S complex yields E plus P sub 1 plus P sub 2.">
            <a:extLst>
              <a:ext uri="{FF2B5EF4-FFF2-40B4-BE49-F238E27FC236}">
                <a16:creationId xmlns:a16="http://schemas.microsoft.com/office/drawing/2014/main" id="{B2D568D3-EFAF-4381-8059-174747CDE7EB}"/>
              </a:ext>
            </a:extLst>
          </p:cNvPr>
          <p:cNvGraphicFramePr>
            <a:graphicFrameLocks noChangeAspect="1"/>
          </p:cNvGraphicFramePr>
          <p:nvPr>
            <p:extLst/>
          </p:nvPr>
        </p:nvGraphicFramePr>
        <p:xfrm>
          <a:off x="566738" y="5662613"/>
          <a:ext cx="8128000" cy="525462"/>
        </p:xfrm>
        <a:graphic>
          <a:graphicData uri="http://schemas.openxmlformats.org/presentationml/2006/ole">
            <mc:AlternateContent xmlns:mc="http://schemas.openxmlformats.org/markup-compatibility/2006">
              <mc:Choice xmlns:v="urn:schemas-microsoft-com:vml" Requires="v">
                <p:oleObj spid="_x0000_s17414" name="Equation" r:id="rId3" imgW="9626400" imgH="622080" progId="Equation.DSMT4">
                  <p:embed/>
                </p:oleObj>
              </mc:Choice>
              <mc:Fallback>
                <p:oleObj name="Equation" r:id="rId3" imgW="9626400" imgH="622080" progId="Equation.DSMT4">
                  <p:embed/>
                  <p:pic>
                    <p:nvPicPr>
                      <p:cNvPr id="4" name="Object 3" descr="Lactase plus lactose yields a lactase-lactose complex in a reversible reaction. Or, E plus E yields an E S complex in a reversible reaction. The lactase-lactose complex then yields lactase plus glucose plus galactose. Or, the E S complex yields E plus P sub 1 plus P sub 2.">
                        <a:extLst>
                          <a:ext uri="{FF2B5EF4-FFF2-40B4-BE49-F238E27FC236}">
                            <a16:creationId xmlns:a16="http://schemas.microsoft.com/office/drawing/2014/main" id="{B2D568D3-EFAF-4381-8059-174747CDE7EB}"/>
                          </a:ext>
                        </a:extLst>
                      </p:cNvPr>
                      <p:cNvPicPr/>
                      <p:nvPr/>
                    </p:nvPicPr>
                    <p:blipFill>
                      <a:blip r:embed="rId4"/>
                      <a:stretch>
                        <a:fillRect/>
                      </a:stretch>
                    </p:blipFill>
                    <p:spPr>
                      <a:xfrm>
                        <a:off x="566738" y="5662613"/>
                        <a:ext cx="8128000" cy="525462"/>
                      </a:xfrm>
                      <a:prstGeom prst="rect">
                        <a:avLst/>
                      </a:prstGeom>
                    </p:spPr>
                  </p:pic>
                </p:oleObj>
              </mc:Fallback>
            </mc:AlternateContent>
          </a:graphicData>
        </a:graphic>
      </p:graphicFrame>
    </p:spTree>
    <p:extLst>
      <p:ext uri="{BB962C8B-B14F-4D97-AF65-F5344CB8AC3E}">
        <p14:creationId xmlns:p14="http://schemas.microsoft.com/office/powerpoint/2010/main" val="21910079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EF3F-2F27-47D6-8C57-9F3C935EA95B}"/>
              </a:ext>
            </a:extLst>
          </p:cNvPr>
          <p:cNvSpPr>
            <a:spLocks noGrp="1"/>
          </p:cNvSpPr>
          <p:nvPr>
            <p:ph type="title"/>
          </p:nvPr>
        </p:nvSpPr>
        <p:spPr/>
        <p:txBody>
          <a:bodyPr/>
          <a:lstStyle/>
          <a:p>
            <a:r>
              <a:rPr lang="en-US" dirty="0"/>
              <a:t>Enzyme Action: Lock-and-Key Model</a:t>
            </a:r>
          </a:p>
        </p:txBody>
      </p:sp>
      <p:sp>
        <p:nvSpPr>
          <p:cNvPr id="3" name="Content Placeholder 2">
            <a:extLst>
              <a:ext uri="{FF2B5EF4-FFF2-40B4-BE49-F238E27FC236}">
                <a16:creationId xmlns:a16="http://schemas.microsoft.com/office/drawing/2014/main" id="{9F681682-59EB-4693-BB59-1083DD451357}"/>
              </a:ext>
            </a:extLst>
          </p:cNvPr>
          <p:cNvSpPr>
            <a:spLocks noGrp="1"/>
          </p:cNvSpPr>
          <p:nvPr>
            <p:ph sz="quarter" idx="13"/>
          </p:nvPr>
        </p:nvSpPr>
        <p:spPr>
          <a:xfrm>
            <a:off x="457200" y="1556326"/>
            <a:ext cx="8305800" cy="2499479"/>
          </a:xfrm>
        </p:spPr>
        <p:txBody>
          <a:bodyPr/>
          <a:lstStyle/>
          <a:p>
            <a:pPr marL="432" indent="0">
              <a:buNone/>
            </a:pPr>
            <a:r>
              <a:rPr lang="en-US" sz="2400" dirty="0"/>
              <a:t>In the </a:t>
            </a:r>
            <a:r>
              <a:rPr lang="en-US" sz="2400" b="1" dirty="0"/>
              <a:t>lock-and-key model</a:t>
            </a:r>
            <a:r>
              <a:rPr lang="en-US" sz="2400" dirty="0"/>
              <a:t>, the</a:t>
            </a:r>
          </a:p>
          <a:p>
            <a:r>
              <a:rPr lang="en-US" sz="2400" dirty="0"/>
              <a:t>active site has a rigid, nonflexible shape</a:t>
            </a:r>
          </a:p>
          <a:p>
            <a:r>
              <a:rPr lang="en-US" sz="2400" dirty="0"/>
              <a:t>enzyme binds only substrates that exactly fit the active site like a lock</a:t>
            </a:r>
          </a:p>
          <a:p>
            <a:r>
              <a:rPr lang="en-US" sz="2400" dirty="0"/>
              <a:t>substrate is the key that fits that lock</a:t>
            </a:r>
          </a:p>
        </p:txBody>
      </p:sp>
      <p:sp>
        <p:nvSpPr>
          <p:cNvPr id="4" name="Content Placeholder 3">
            <a:extLst>
              <a:ext uri="{FF2B5EF4-FFF2-40B4-BE49-F238E27FC236}">
                <a16:creationId xmlns:a16="http://schemas.microsoft.com/office/drawing/2014/main" id="{CAB52FBC-1846-4E5A-8AFD-33A03EF125B8}"/>
              </a:ext>
            </a:extLst>
          </p:cNvPr>
          <p:cNvSpPr>
            <a:spLocks noGrp="1"/>
          </p:cNvSpPr>
          <p:nvPr>
            <p:ph sz="quarter" idx="14"/>
          </p:nvPr>
        </p:nvSpPr>
        <p:spPr>
          <a:xfrm>
            <a:off x="457200" y="4527755"/>
            <a:ext cx="8465574" cy="1157053"/>
          </a:xfrm>
        </p:spPr>
        <p:txBody>
          <a:bodyPr/>
          <a:lstStyle/>
          <a:p>
            <a:pPr marL="432" indent="0">
              <a:buNone/>
            </a:pPr>
            <a:r>
              <a:rPr lang="en-US" sz="2400" dirty="0"/>
              <a:t>This model was a static one that did not include the flexibility of the tertiary shape of an enzyme and the way the active site can adjust to the shape of a substrate.</a:t>
            </a:r>
          </a:p>
        </p:txBody>
      </p:sp>
    </p:spTree>
    <p:extLst>
      <p:ext uri="{BB962C8B-B14F-4D97-AF65-F5344CB8AC3E}">
        <p14:creationId xmlns:p14="http://schemas.microsoft.com/office/powerpoint/2010/main" val="2597839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Enzyme Action: Induced-Fit Model </a:t>
            </a:r>
            <a:r>
              <a:rPr lang="en-IN" sz="2000" b="0" dirty="0"/>
              <a:t>(1 of 2)</a:t>
            </a:r>
          </a:p>
        </p:txBody>
      </p:sp>
      <p:pic>
        <p:nvPicPr>
          <p:cNvPr id="7" name="Content Placeholder 6" descr="Core chemistry skill, describing enzyme action."/>
          <p:cNvPicPr>
            <a:picLocks noGrp="1" noChangeAspect="1"/>
          </p:cNvPicPr>
          <p:nvPr>
            <p:ph sz="quarter" idx="13"/>
          </p:nvPr>
        </p:nvPicPr>
        <p:blipFill>
          <a:blip r:embed="rId2"/>
          <a:stretch>
            <a:fillRect/>
          </a:stretch>
        </p:blipFill>
        <p:spPr>
          <a:xfrm>
            <a:off x="572676" y="1527905"/>
            <a:ext cx="3999323" cy="908383"/>
          </a:xfrm>
          <a:prstGeom prst="rect">
            <a:avLst/>
          </a:prstGeom>
        </p:spPr>
      </p:pic>
      <p:sp>
        <p:nvSpPr>
          <p:cNvPr id="6" name="Content Placeholder 5"/>
          <p:cNvSpPr>
            <a:spLocks noGrp="1"/>
          </p:cNvSpPr>
          <p:nvPr>
            <p:ph sz="quarter" idx="14"/>
          </p:nvPr>
        </p:nvSpPr>
        <p:spPr>
          <a:xfrm>
            <a:off x="457200" y="2651543"/>
            <a:ext cx="8229600" cy="3425407"/>
          </a:xfrm>
        </p:spPr>
        <p:txBody>
          <a:bodyPr/>
          <a:lstStyle/>
          <a:p>
            <a:pPr marL="432" indent="0">
              <a:buNone/>
            </a:pPr>
            <a:r>
              <a:rPr lang="en-IN" sz="2400" dirty="0"/>
              <a:t>In the </a:t>
            </a:r>
            <a:r>
              <a:rPr lang="en-IN" sz="2400" b="1" dirty="0"/>
              <a:t>induced-fit model</a:t>
            </a:r>
            <a:r>
              <a:rPr lang="en-IN" sz="2400" dirty="0"/>
              <a:t>,</a:t>
            </a:r>
          </a:p>
          <a:p>
            <a:r>
              <a:rPr lang="en-IN" sz="2400" dirty="0"/>
              <a:t>enzyme structure is flexible, not rigid, and adjusts to the shape of the active site in order to bind the substrate</a:t>
            </a:r>
          </a:p>
          <a:p>
            <a:r>
              <a:rPr lang="en-IN" sz="2400" dirty="0"/>
              <a:t>the range of substrate specificity increases</a:t>
            </a:r>
          </a:p>
          <a:p>
            <a:r>
              <a:rPr lang="en-IN" sz="2400" dirty="0"/>
              <a:t>shape changes improve catalysis during reaction</a:t>
            </a:r>
          </a:p>
        </p:txBody>
      </p:sp>
    </p:spTree>
    <p:extLst>
      <p:ext uri="{BB962C8B-B14F-4D97-AF65-F5344CB8AC3E}">
        <p14:creationId xmlns:p14="http://schemas.microsoft.com/office/powerpoint/2010/main" val="400041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Nonpolar Amino Acids</a:t>
            </a:r>
          </a:p>
        </p:txBody>
      </p:sp>
      <p:sp>
        <p:nvSpPr>
          <p:cNvPr id="5" name="Content Placeholder 4"/>
          <p:cNvSpPr>
            <a:spLocks noGrp="1"/>
          </p:cNvSpPr>
          <p:nvPr>
            <p:ph sz="quarter" idx="14"/>
          </p:nvPr>
        </p:nvSpPr>
        <p:spPr>
          <a:xfrm>
            <a:off x="457200" y="1558463"/>
            <a:ext cx="8539316" cy="403072"/>
          </a:xfrm>
        </p:spPr>
        <p:txBody>
          <a:bodyPr/>
          <a:lstStyle/>
          <a:p>
            <a:pPr marL="432" indent="0">
              <a:buNone/>
            </a:pPr>
            <a:r>
              <a:rPr lang="en-IN" sz="2200" dirty="0"/>
              <a:t>An amino acid is nonpolar when the R group is H, alkyl, or aromatic.</a:t>
            </a:r>
          </a:p>
        </p:txBody>
      </p:sp>
      <p:sp>
        <p:nvSpPr>
          <p:cNvPr id="6" name="Content Placeholder 5"/>
          <p:cNvSpPr>
            <a:spLocks noGrp="1"/>
          </p:cNvSpPr>
          <p:nvPr>
            <p:ph sz="quarter" idx="15"/>
          </p:nvPr>
        </p:nvSpPr>
        <p:spPr>
          <a:xfrm>
            <a:off x="457200" y="2059868"/>
            <a:ext cx="8235304" cy="850229"/>
          </a:xfrm>
        </p:spPr>
        <p:txBody>
          <a:bodyPr/>
          <a:lstStyle/>
          <a:p>
            <a:pPr marL="432" indent="0">
              <a:buNone/>
            </a:pPr>
            <a:r>
              <a:rPr lang="en-IN" sz="2200" b="1" dirty="0"/>
              <a:t>Table 16.2 </a:t>
            </a:r>
            <a:r>
              <a:rPr lang="en-IN" sz="2200" dirty="0"/>
              <a:t>Structures, Names, and Abbreviations of 20 Common Amino Acids at Physiological p</a:t>
            </a:r>
            <a:r>
              <a:rPr lang="en-IN" sz="100" dirty="0"/>
              <a:t> </a:t>
            </a:r>
            <a:r>
              <a:rPr lang="en-IN" sz="2200" dirty="0"/>
              <a:t>H (7.4)</a:t>
            </a:r>
          </a:p>
        </p:txBody>
      </p:sp>
      <p:pic>
        <p:nvPicPr>
          <p:cNvPr id="2" name="Content Placeholder 1" descr="The 9 nonpolar amino acids are as follows. For long description in Notes pane, press F6.&#10;"/>
          <p:cNvPicPr>
            <a:picLocks noGrp="1" noChangeAspect="1"/>
          </p:cNvPicPr>
          <p:nvPr>
            <p:ph sz="quarter" idx="16"/>
          </p:nvPr>
        </p:nvPicPr>
        <p:blipFill>
          <a:blip r:embed="rId3"/>
          <a:stretch>
            <a:fillRect/>
          </a:stretch>
        </p:blipFill>
        <p:spPr>
          <a:xfrm>
            <a:off x="1661582" y="3008430"/>
            <a:ext cx="5820836" cy="3463337"/>
          </a:xfrm>
          <a:prstGeom prst="rect">
            <a:avLst/>
          </a:prstGeom>
        </p:spPr>
      </p:pic>
    </p:spTree>
    <p:extLst>
      <p:ext uri="{BB962C8B-B14F-4D97-AF65-F5344CB8AC3E}">
        <p14:creationId xmlns:p14="http://schemas.microsoft.com/office/powerpoint/2010/main" val="14667995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Enzyme Action: Induced-Fit Model </a:t>
            </a:r>
            <a:r>
              <a:rPr lang="en-IN" sz="2000" b="0" dirty="0"/>
              <a:t>(2 of 2)</a:t>
            </a:r>
          </a:p>
        </p:txBody>
      </p:sp>
      <p:sp>
        <p:nvSpPr>
          <p:cNvPr id="4" name="Content Placeholder 3"/>
          <p:cNvSpPr>
            <a:spLocks noGrp="1"/>
          </p:cNvSpPr>
          <p:nvPr>
            <p:ph sz="quarter" idx="13"/>
          </p:nvPr>
        </p:nvSpPr>
        <p:spPr>
          <a:xfrm>
            <a:off x="457200" y="1556326"/>
            <a:ext cx="3480619" cy="2632215"/>
          </a:xfrm>
        </p:spPr>
        <p:txBody>
          <a:bodyPr/>
          <a:lstStyle/>
          <a:p>
            <a:pPr marL="432" indent="0">
              <a:buNone/>
            </a:pPr>
            <a:r>
              <a:rPr lang="en-IN" sz="2400" dirty="0"/>
              <a:t>In the induced-fit model, substrate and enzyme work together to acquire a geometrical arrangement that lowers the activation energy of the reaction.</a:t>
            </a:r>
          </a:p>
        </p:txBody>
      </p:sp>
      <p:pic>
        <p:nvPicPr>
          <p:cNvPr id="6" name="Content Placeholder 5" descr="Lactose, with a galactose bonded to a glucose, is the substrate, S. For long description in Notes pane, press F6."/>
          <p:cNvPicPr>
            <a:picLocks noGrp="1" noChangeAspect="1"/>
          </p:cNvPicPr>
          <p:nvPr>
            <p:ph sz="quarter" idx="14"/>
          </p:nvPr>
        </p:nvPicPr>
        <p:blipFill>
          <a:blip r:embed="rId3"/>
          <a:stretch>
            <a:fillRect/>
          </a:stretch>
        </p:blipFill>
        <p:spPr>
          <a:xfrm>
            <a:off x="4616291" y="1774184"/>
            <a:ext cx="4264343" cy="4084333"/>
          </a:xfrm>
          <a:prstGeom prst="rect">
            <a:avLst/>
          </a:prstGeom>
        </p:spPr>
      </p:pic>
    </p:spTree>
    <p:extLst>
      <p:ext uri="{BB962C8B-B14F-4D97-AF65-F5344CB8AC3E}">
        <p14:creationId xmlns:p14="http://schemas.microsoft.com/office/powerpoint/2010/main" val="1482791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a:t>
            </a:r>
            <a:r>
              <a:rPr lang="en-IN" sz="3400" dirty="0" err="1"/>
              <a:t>Isoenzymes</a:t>
            </a:r>
            <a:r>
              <a:rPr lang="en-IN" sz="3400" dirty="0"/>
              <a:t> as Diagnostic Tools </a:t>
            </a:r>
            <a:r>
              <a:rPr lang="en-IN" sz="2000" b="0" dirty="0"/>
              <a:t>(1 of 4)</a:t>
            </a:r>
          </a:p>
        </p:txBody>
      </p:sp>
      <p:sp>
        <p:nvSpPr>
          <p:cNvPr id="5" name="Content Placeholder 4"/>
          <p:cNvSpPr>
            <a:spLocks noGrp="1"/>
          </p:cNvSpPr>
          <p:nvPr>
            <p:ph sz="quarter" idx="14"/>
          </p:nvPr>
        </p:nvSpPr>
        <p:spPr>
          <a:xfrm>
            <a:off x="457199" y="1558463"/>
            <a:ext cx="8347587" cy="2261369"/>
          </a:xfrm>
        </p:spPr>
        <p:txBody>
          <a:bodyPr/>
          <a:lstStyle/>
          <a:p>
            <a:pPr marL="432" indent="0">
              <a:buNone/>
            </a:pPr>
            <a:r>
              <a:rPr lang="en-IN" sz="2400" dirty="0" err="1"/>
              <a:t>Isoenzymes</a:t>
            </a:r>
            <a:endParaRPr lang="en-IN" sz="2400" dirty="0"/>
          </a:p>
          <a:p>
            <a:r>
              <a:rPr lang="en-IN" sz="2400" dirty="0"/>
              <a:t>are different forms of an enzyme that </a:t>
            </a:r>
            <a:r>
              <a:rPr lang="en-IN" sz="2400" dirty="0" err="1"/>
              <a:t>catalyze</a:t>
            </a:r>
            <a:r>
              <a:rPr lang="en-IN" sz="2400" dirty="0"/>
              <a:t> the same reaction in different cells or tissues of the body</a:t>
            </a:r>
          </a:p>
          <a:p>
            <a:r>
              <a:rPr lang="en-IN" sz="2400" dirty="0"/>
              <a:t>consist of quaternary structures with slight variations in the amino acids in the polypeptide subunits</a:t>
            </a:r>
          </a:p>
        </p:txBody>
      </p:sp>
      <p:sp>
        <p:nvSpPr>
          <p:cNvPr id="6" name="Content Placeholder 5"/>
          <p:cNvSpPr>
            <a:spLocks noGrp="1"/>
          </p:cNvSpPr>
          <p:nvPr>
            <p:ph sz="quarter" idx="15"/>
          </p:nvPr>
        </p:nvSpPr>
        <p:spPr>
          <a:xfrm>
            <a:off x="457200" y="3964757"/>
            <a:ext cx="8347586" cy="872163"/>
          </a:xfrm>
        </p:spPr>
        <p:txBody>
          <a:bodyPr/>
          <a:lstStyle/>
          <a:p>
            <a:pPr marL="432" indent="0">
              <a:buNone/>
            </a:pPr>
            <a:r>
              <a:rPr lang="en-IN" sz="2400" dirty="0"/>
              <a:t>There are five </a:t>
            </a:r>
            <a:r>
              <a:rPr lang="en-IN" sz="2400" dirty="0" err="1"/>
              <a:t>isoenzymes</a:t>
            </a:r>
            <a:r>
              <a:rPr lang="en-IN" sz="2400" dirty="0"/>
              <a:t> of lactate dehydrogenase (L</a:t>
            </a:r>
            <a:r>
              <a:rPr lang="en-IN" sz="100" dirty="0"/>
              <a:t> </a:t>
            </a:r>
            <a:r>
              <a:rPr lang="en-IN" sz="2400" dirty="0"/>
              <a:t>D</a:t>
            </a:r>
            <a:r>
              <a:rPr lang="en-IN" sz="100" dirty="0"/>
              <a:t> </a:t>
            </a:r>
            <a:r>
              <a:rPr lang="en-IN" sz="2400" dirty="0"/>
              <a:t>H) that </a:t>
            </a:r>
            <a:r>
              <a:rPr lang="en-IN" sz="2400" dirty="0" err="1"/>
              <a:t>catalyze</a:t>
            </a:r>
            <a:r>
              <a:rPr lang="en-IN" sz="2400" dirty="0"/>
              <a:t> the conversion between lactate and pyruvate.</a:t>
            </a:r>
          </a:p>
        </p:txBody>
      </p:sp>
      <p:pic>
        <p:nvPicPr>
          <p:cNvPr id="2" name="Content Placeholder 1" descr="Lactate consists of C H single bonded to C H 3, O H, and C O O minus. Pyruvate consists of C single bonded to C H 3 and C O O minus, and double bonded to O."/>
          <p:cNvPicPr>
            <a:picLocks noGrp="1" noChangeAspect="1"/>
          </p:cNvPicPr>
          <p:nvPr>
            <p:ph sz="quarter" idx="16"/>
          </p:nvPr>
        </p:nvPicPr>
        <p:blipFill>
          <a:blip r:embed="rId2"/>
          <a:stretch>
            <a:fillRect/>
          </a:stretch>
        </p:blipFill>
        <p:spPr>
          <a:xfrm>
            <a:off x="867341" y="5033580"/>
            <a:ext cx="7409317" cy="990134"/>
          </a:xfrm>
          <a:prstGeom prst="rect">
            <a:avLst/>
          </a:prstGeom>
        </p:spPr>
      </p:pic>
    </p:spTree>
    <p:extLst>
      <p:ext uri="{BB962C8B-B14F-4D97-AF65-F5344CB8AC3E}">
        <p14:creationId xmlns:p14="http://schemas.microsoft.com/office/powerpoint/2010/main" val="3879749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a:t>
            </a:r>
            <a:r>
              <a:rPr lang="en-IN" sz="3400" dirty="0" err="1"/>
              <a:t>Isoenzymes</a:t>
            </a:r>
            <a:r>
              <a:rPr lang="en-IN" sz="3400" dirty="0"/>
              <a:t> as Diagnostic Tools </a:t>
            </a:r>
            <a:r>
              <a:rPr lang="en-IN" sz="2000" b="0" dirty="0"/>
              <a:t>(2 of 4)</a:t>
            </a:r>
          </a:p>
        </p:txBody>
      </p:sp>
      <p:sp>
        <p:nvSpPr>
          <p:cNvPr id="5" name="Content Placeholder 4"/>
          <p:cNvSpPr>
            <a:spLocks noGrp="1"/>
          </p:cNvSpPr>
          <p:nvPr>
            <p:ph sz="quarter" idx="14"/>
          </p:nvPr>
        </p:nvSpPr>
        <p:spPr>
          <a:xfrm>
            <a:off x="457199" y="1558463"/>
            <a:ext cx="8436077" cy="1696385"/>
          </a:xfrm>
        </p:spPr>
        <p:txBody>
          <a:bodyPr/>
          <a:lstStyle/>
          <a:p>
            <a:pPr marL="432" indent="0">
              <a:buNone/>
            </a:pPr>
            <a:r>
              <a:rPr lang="en-IN" sz="2400" dirty="0"/>
              <a:t>Each L</a:t>
            </a:r>
            <a:r>
              <a:rPr lang="en-IN" sz="100" dirty="0"/>
              <a:t> </a:t>
            </a:r>
            <a:r>
              <a:rPr lang="en-IN" sz="2400" dirty="0"/>
              <a:t>D</a:t>
            </a:r>
            <a:r>
              <a:rPr lang="en-IN" sz="100" dirty="0"/>
              <a:t> </a:t>
            </a:r>
            <a:r>
              <a:rPr lang="en-IN" sz="2400" dirty="0"/>
              <a:t>H </a:t>
            </a:r>
            <a:r>
              <a:rPr lang="en-IN" sz="2400" dirty="0" err="1"/>
              <a:t>isoenzyme</a:t>
            </a:r>
            <a:r>
              <a:rPr lang="en-IN" sz="2400" dirty="0"/>
              <a:t> contains a mix of polypeptide subunits, M and H. Different combinations of M and H are used to convert lactate to pyruvate in different organs.</a:t>
            </a:r>
          </a:p>
          <a:p>
            <a:r>
              <a:rPr lang="en-IN" sz="2400" dirty="0"/>
              <a:t>In the liver and muscle, lactate is converted to pyruvate by </a:t>
            </a:r>
          </a:p>
        </p:txBody>
      </p:sp>
      <p:sp>
        <p:nvSpPr>
          <p:cNvPr id="6" name="Content Placeholder 5"/>
          <p:cNvSpPr>
            <a:spLocks noGrp="1"/>
          </p:cNvSpPr>
          <p:nvPr>
            <p:ph sz="quarter" idx="15"/>
          </p:nvPr>
        </p:nvSpPr>
        <p:spPr>
          <a:xfrm>
            <a:off x="454673" y="3326797"/>
            <a:ext cx="857934" cy="404547"/>
          </a:xfrm>
        </p:spPr>
        <p:txBody>
          <a:bodyPr/>
          <a:lstStyle/>
          <a:p>
            <a:pPr marL="255600" indent="0">
              <a:buNone/>
            </a:pPr>
            <a:r>
              <a:rPr lang="en-IN" sz="2400" dirty="0"/>
              <a:t>the</a:t>
            </a:r>
          </a:p>
        </p:txBody>
      </p:sp>
      <p:graphicFrame>
        <p:nvGraphicFramePr>
          <p:cNvPr id="2" name="Object 1" descr="L D H sub 5"/>
          <p:cNvGraphicFramePr>
            <a:graphicFrameLocks noChangeAspect="1"/>
          </p:cNvGraphicFramePr>
          <p:nvPr>
            <p:extLst/>
          </p:nvPr>
        </p:nvGraphicFramePr>
        <p:xfrm>
          <a:off x="1394339" y="3355847"/>
          <a:ext cx="749300" cy="381000"/>
        </p:xfrm>
        <a:graphic>
          <a:graphicData uri="http://schemas.openxmlformats.org/presentationml/2006/ole">
            <mc:AlternateContent xmlns:mc="http://schemas.openxmlformats.org/markup-compatibility/2006">
              <mc:Choice xmlns:v="urn:schemas-microsoft-com:vml" Requires="v">
                <p:oleObj spid="_x0000_s18450" name="Equation" r:id="rId3" imgW="749160" imgH="380880" progId="Equation.DSMT4">
                  <p:embed/>
                </p:oleObj>
              </mc:Choice>
              <mc:Fallback>
                <p:oleObj name="Equation" r:id="rId3" imgW="749160" imgH="380880" progId="Equation.DSMT4">
                  <p:embed/>
                  <p:pic>
                    <p:nvPicPr>
                      <p:cNvPr id="2" name="Object 1" descr="L D H sub 5"/>
                      <p:cNvPicPr/>
                      <p:nvPr/>
                    </p:nvPicPr>
                    <p:blipFill>
                      <a:blip r:embed="rId4"/>
                      <a:stretch>
                        <a:fillRect/>
                      </a:stretch>
                    </p:blipFill>
                    <p:spPr>
                      <a:xfrm>
                        <a:off x="1394339" y="3355847"/>
                        <a:ext cx="749300" cy="381000"/>
                      </a:xfrm>
                      <a:prstGeom prst="rect">
                        <a:avLst/>
                      </a:prstGeom>
                    </p:spPr>
                  </p:pic>
                </p:oleObj>
              </mc:Fallback>
            </mc:AlternateContent>
          </a:graphicData>
        </a:graphic>
      </p:graphicFrame>
      <p:sp>
        <p:nvSpPr>
          <p:cNvPr id="7" name="Content Placeholder 6"/>
          <p:cNvSpPr>
            <a:spLocks noGrp="1"/>
          </p:cNvSpPr>
          <p:nvPr>
            <p:ph sz="quarter" idx="16"/>
          </p:nvPr>
        </p:nvSpPr>
        <p:spPr>
          <a:xfrm>
            <a:off x="2225371" y="3311603"/>
            <a:ext cx="4435405" cy="417749"/>
          </a:xfrm>
        </p:spPr>
        <p:txBody>
          <a:bodyPr/>
          <a:lstStyle/>
          <a:p>
            <a:pPr marL="432" indent="0">
              <a:buNone/>
            </a:pPr>
            <a:r>
              <a:rPr lang="en-IN" sz="2400" dirty="0" err="1"/>
              <a:t>isoenzyme</a:t>
            </a:r>
            <a:r>
              <a:rPr lang="en-IN" sz="2400" dirty="0"/>
              <a:t> with four M subunits</a:t>
            </a:r>
          </a:p>
        </p:txBody>
      </p:sp>
      <p:graphicFrame>
        <p:nvGraphicFramePr>
          <p:cNvPr id="3" name="Object 2" descr="M sub 4."/>
          <p:cNvGraphicFramePr>
            <a:graphicFrameLocks noChangeAspect="1"/>
          </p:cNvGraphicFramePr>
          <p:nvPr>
            <p:extLst/>
          </p:nvPr>
        </p:nvGraphicFramePr>
        <p:xfrm>
          <a:off x="6783725" y="3297552"/>
          <a:ext cx="749300" cy="431800"/>
        </p:xfrm>
        <a:graphic>
          <a:graphicData uri="http://schemas.openxmlformats.org/presentationml/2006/ole">
            <mc:AlternateContent xmlns:mc="http://schemas.openxmlformats.org/markup-compatibility/2006">
              <mc:Choice xmlns:v="urn:schemas-microsoft-com:vml" Requires="v">
                <p:oleObj spid="_x0000_s18451" name="Equation" r:id="rId5" imgW="749160" imgH="431640" progId="Equation.DSMT4">
                  <p:embed/>
                </p:oleObj>
              </mc:Choice>
              <mc:Fallback>
                <p:oleObj name="Equation" r:id="rId5" imgW="749160" imgH="431640" progId="Equation.DSMT4">
                  <p:embed/>
                  <p:pic>
                    <p:nvPicPr>
                      <p:cNvPr id="3" name="Object 2" descr="M sub 4."/>
                      <p:cNvPicPr/>
                      <p:nvPr/>
                    </p:nvPicPr>
                    <p:blipFill>
                      <a:blip r:embed="rId6"/>
                      <a:stretch>
                        <a:fillRect/>
                      </a:stretch>
                    </p:blipFill>
                    <p:spPr>
                      <a:xfrm>
                        <a:off x="6783725" y="3297552"/>
                        <a:ext cx="749300" cy="431800"/>
                      </a:xfrm>
                      <a:prstGeom prst="rect">
                        <a:avLst/>
                      </a:prstGeom>
                    </p:spPr>
                  </p:pic>
                </p:oleObj>
              </mc:Fallback>
            </mc:AlternateContent>
          </a:graphicData>
        </a:graphic>
      </p:graphicFrame>
      <p:sp>
        <p:nvSpPr>
          <p:cNvPr id="8" name="Content Placeholder 7"/>
          <p:cNvSpPr>
            <a:spLocks noGrp="1"/>
          </p:cNvSpPr>
          <p:nvPr>
            <p:ph sz="quarter" idx="17"/>
          </p:nvPr>
        </p:nvSpPr>
        <p:spPr>
          <a:xfrm>
            <a:off x="457200" y="3801301"/>
            <a:ext cx="7126941" cy="402068"/>
          </a:xfrm>
        </p:spPr>
        <p:txBody>
          <a:bodyPr/>
          <a:lstStyle/>
          <a:p>
            <a:r>
              <a:rPr lang="en-IN" sz="2400" dirty="0"/>
              <a:t>In the heart, the same reaction is </a:t>
            </a:r>
            <a:r>
              <a:rPr lang="en-IN" sz="2400" dirty="0" err="1"/>
              <a:t>catalyzed</a:t>
            </a:r>
            <a:r>
              <a:rPr lang="en-IN" sz="2400" dirty="0"/>
              <a:t> by the</a:t>
            </a:r>
          </a:p>
        </p:txBody>
      </p:sp>
      <p:graphicFrame>
        <p:nvGraphicFramePr>
          <p:cNvPr id="16" name="Object 15" descr="L D H sub 1"/>
          <p:cNvGraphicFramePr>
            <a:graphicFrameLocks noChangeAspect="1"/>
          </p:cNvGraphicFramePr>
          <p:nvPr>
            <p:extLst/>
          </p:nvPr>
        </p:nvGraphicFramePr>
        <p:xfrm>
          <a:off x="7666771" y="3835548"/>
          <a:ext cx="698500" cy="381000"/>
        </p:xfrm>
        <a:graphic>
          <a:graphicData uri="http://schemas.openxmlformats.org/presentationml/2006/ole">
            <mc:AlternateContent xmlns:mc="http://schemas.openxmlformats.org/markup-compatibility/2006">
              <mc:Choice xmlns:v="urn:schemas-microsoft-com:vml" Requires="v">
                <p:oleObj spid="_x0000_s18452" name="Equation" r:id="rId7" imgW="698400" imgH="380880" progId="Equation.DSMT4">
                  <p:embed/>
                </p:oleObj>
              </mc:Choice>
              <mc:Fallback>
                <p:oleObj name="Equation" r:id="rId7" imgW="698400" imgH="380880" progId="Equation.DSMT4">
                  <p:embed/>
                  <p:pic>
                    <p:nvPicPr>
                      <p:cNvPr id="16" name="Object 15" descr="L D H sub 1"/>
                      <p:cNvPicPr/>
                      <p:nvPr/>
                    </p:nvPicPr>
                    <p:blipFill>
                      <a:blip r:embed="rId8"/>
                      <a:stretch>
                        <a:fillRect/>
                      </a:stretch>
                    </p:blipFill>
                    <p:spPr>
                      <a:xfrm>
                        <a:off x="7666771" y="3835548"/>
                        <a:ext cx="698500" cy="381000"/>
                      </a:xfrm>
                      <a:prstGeom prst="rect">
                        <a:avLst/>
                      </a:prstGeom>
                    </p:spPr>
                  </p:pic>
                </p:oleObj>
              </mc:Fallback>
            </mc:AlternateContent>
          </a:graphicData>
        </a:graphic>
      </p:graphicFrame>
      <p:sp>
        <p:nvSpPr>
          <p:cNvPr id="9" name="Content Placeholder 8"/>
          <p:cNvSpPr>
            <a:spLocks noGrp="1"/>
          </p:cNvSpPr>
          <p:nvPr>
            <p:ph sz="quarter" idx="18"/>
          </p:nvPr>
        </p:nvSpPr>
        <p:spPr>
          <a:xfrm>
            <a:off x="457816" y="4275318"/>
            <a:ext cx="1873045" cy="415298"/>
          </a:xfrm>
        </p:spPr>
        <p:txBody>
          <a:bodyPr/>
          <a:lstStyle/>
          <a:p>
            <a:pPr marL="255600" indent="0">
              <a:buNone/>
            </a:pPr>
            <a:r>
              <a:rPr lang="en-IN" sz="2400" dirty="0" err="1"/>
              <a:t>isoenzyme</a:t>
            </a:r>
            <a:endParaRPr lang="en-IN" sz="2400" dirty="0"/>
          </a:p>
        </p:txBody>
      </p:sp>
      <p:graphicFrame>
        <p:nvGraphicFramePr>
          <p:cNvPr id="17" name="Object 16" descr="H sub 4"/>
          <p:cNvGraphicFramePr>
            <a:graphicFrameLocks noChangeAspect="1"/>
          </p:cNvGraphicFramePr>
          <p:nvPr>
            <p:extLst/>
          </p:nvPr>
        </p:nvGraphicFramePr>
        <p:xfrm>
          <a:off x="2460727" y="4275318"/>
          <a:ext cx="622300" cy="431800"/>
        </p:xfrm>
        <a:graphic>
          <a:graphicData uri="http://schemas.openxmlformats.org/presentationml/2006/ole">
            <mc:AlternateContent xmlns:mc="http://schemas.openxmlformats.org/markup-compatibility/2006">
              <mc:Choice xmlns:v="urn:schemas-microsoft-com:vml" Requires="v">
                <p:oleObj spid="_x0000_s18453" name="Equation" r:id="rId9" imgW="622080" imgH="431640" progId="Equation.DSMT4">
                  <p:embed/>
                </p:oleObj>
              </mc:Choice>
              <mc:Fallback>
                <p:oleObj name="Equation" r:id="rId9" imgW="622080" imgH="431640" progId="Equation.DSMT4">
                  <p:embed/>
                  <p:pic>
                    <p:nvPicPr>
                      <p:cNvPr id="17" name="Object 16" descr="H sub 4"/>
                      <p:cNvPicPr/>
                      <p:nvPr/>
                    </p:nvPicPr>
                    <p:blipFill>
                      <a:blip r:embed="rId10"/>
                      <a:stretch>
                        <a:fillRect/>
                      </a:stretch>
                    </p:blipFill>
                    <p:spPr>
                      <a:xfrm>
                        <a:off x="2460727" y="4275318"/>
                        <a:ext cx="622300" cy="431800"/>
                      </a:xfrm>
                      <a:prstGeom prst="rect">
                        <a:avLst/>
                      </a:prstGeom>
                    </p:spPr>
                  </p:pic>
                </p:oleObj>
              </mc:Fallback>
            </mc:AlternateContent>
          </a:graphicData>
        </a:graphic>
      </p:graphicFrame>
      <p:sp>
        <p:nvSpPr>
          <p:cNvPr id="10" name="Content Placeholder 9"/>
          <p:cNvSpPr>
            <a:spLocks noGrp="1"/>
          </p:cNvSpPr>
          <p:nvPr>
            <p:ph sz="quarter" idx="19"/>
          </p:nvPr>
        </p:nvSpPr>
        <p:spPr>
          <a:xfrm>
            <a:off x="3212893" y="4267823"/>
            <a:ext cx="4287798" cy="412326"/>
          </a:xfrm>
        </p:spPr>
        <p:txBody>
          <a:bodyPr/>
          <a:lstStyle/>
          <a:p>
            <a:pPr marL="0" indent="0">
              <a:buNone/>
            </a:pPr>
            <a:r>
              <a:rPr lang="en-IN" sz="2400" dirty="0"/>
              <a:t>containing four H subunits.</a:t>
            </a:r>
          </a:p>
        </p:txBody>
      </p:sp>
    </p:spTree>
    <p:extLst>
      <p:ext uri="{BB962C8B-B14F-4D97-AF65-F5344CB8AC3E}">
        <p14:creationId xmlns:p14="http://schemas.microsoft.com/office/powerpoint/2010/main" val="3056375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a:t>
            </a:r>
            <a:r>
              <a:rPr lang="en-IN" sz="3400" dirty="0" err="1"/>
              <a:t>Isoenzymes</a:t>
            </a:r>
            <a:r>
              <a:rPr lang="en-IN" sz="3400" dirty="0"/>
              <a:t> as Diagnostic Tools </a:t>
            </a:r>
            <a:r>
              <a:rPr lang="en-IN" sz="2000" b="0" dirty="0"/>
              <a:t>(3 of 4)</a:t>
            </a:r>
          </a:p>
        </p:txBody>
      </p:sp>
      <p:sp>
        <p:nvSpPr>
          <p:cNvPr id="5" name="Content Placeholder 4"/>
          <p:cNvSpPr>
            <a:spLocks noGrp="1"/>
          </p:cNvSpPr>
          <p:nvPr>
            <p:ph sz="quarter" idx="14"/>
          </p:nvPr>
        </p:nvSpPr>
        <p:spPr>
          <a:xfrm>
            <a:off x="457199" y="1558463"/>
            <a:ext cx="8232777" cy="1696385"/>
          </a:xfrm>
        </p:spPr>
        <p:txBody>
          <a:bodyPr/>
          <a:lstStyle/>
          <a:p>
            <a:pPr marL="432" indent="0">
              <a:buNone/>
            </a:pPr>
            <a:r>
              <a:rPr lang="en-IN" sz="2400" dirty="0"/>
              <a:t>A myocardial infarction may be indicated by an increase in the levels of </a:t>
            </a:r>
            <a:r>
              <a:rPr lang="en-IN" sz="2400" dirty="0" err="1"/>
              <a:t>creatine</a:t>
            </a:r>
            <a:r>
              <a:rPr lang="en-IN" sz="2400" dirty="0"/>
              <a:t> kinase (C</a:t>
            </a:r>
            <a:r>
              <a:rPr lang="en-IN" sz="100" dirty="0"/>
              <a:t> </a:t>
            </a:r>
            <a:r>
              <a:rPr lang="en-IN" sz="2400" dirty="0"/>
              <a:t>K) and lactate dehydrogenase (L</a:t>
            </a:r>
            <a:r>
              <a:rPr lang="en-IN" sz="100" dirty="0"/>
              <a:t> </a:t>
            </a:r>
            <a:r>
              <a:rPr lang="en-IN" sz="2400" dirty="0"/>
              <a:t>D</a:t>
            </a:r>
            <a:r>
              <a:rPr lang="en-IN" sz="100" dirty="0"/>
              <a:t> </a:t>
            </a:r>
            <a:r>
              <a:rPr lang="en-IN" sz="2400" dirty="0"/>
              <a:t>H).</a:t>
            </a:r>
          </a:p>
          <a:p>
            <a:pPr marL="432" indent="0">
              <a:buNone/>
            </a:pPr>
            <a:r>
              <a:rPr lang="en-IN" sz="2400" dirty="0"/>
              <a:t>When a myocardial infarction (M</a:t>
            </a:r>
            <a:r>
              <a:rPr lang="en-IN" sz="100" dirty="0"/>
              <a:t> </a:t>
            </a:r>
            <a:r>
              <a:rPr lang="en-IN" sz="2400" dirty="0"/>
              <a:t>I) or heart attack damages</a:t>
            </a:r>
          </a:p>
        </p:txBody>
      </p:sp>
      <p:sp>
        <p:nvSpPr>
          <p:cNvPr id="6" name="Content Placeholder 5"/>
          <p:cNvSpPr>
            <a:spLocks noGrp="1"/>
          </p:cNvSpPr>
          <p:nvPr>
            <p:ph sz="quarter" idx="15"/>
          </p:nvPr>
        </p:nvSpPr>
        <p:spPr>
          <a:xfrm>
            <a:off x="454672" y="3344670"/>
            <a:ext cx="5547922" cy="430919"/>
          </a:xfrm>
        </p:spPr>
        <p:txBody>
          <a:bodyPr/>
          <a:lstStyle/>
          <a:p>
            <a:pPr marL="432" indent="0">
              <a:buNone/>
            </a:pPr>
            <a:r>
              <a:rPr lang="en-IN" sz="2400" dirty="0"/>
              <a:t>heart muscle, an increase in the level of</a:t>
            </a:r>
          </a:p>
        </p:txBody>
      </p:sp>
      <p:graphicFrame>
        <p:nvGraphicFramePr>
          <p:cNvPr id="2" name="Object 1" descr="L D H sub 1, H sub 4"/>
          <p:cNvGraphicFramePr>
            <a:graphicFrameLocks noChangeAspect="1"/>
          </p:cNvGraphicFramePr>
          <p:nvPr>
            <p:extLst/>
          </p:nvPr>
        </p:nvGraphicFramePr>
        <p:xfrm>
          <a:off x="6148234" y="3343789"/>
          <a:ext cx="1358900" cy="431800"/>
        </p:xfrm>
        <a:graphic>
          <a:graphicData uri="http://schemas.openxmlformats.org/presentationml/2006/ole">
            <mc:AlternateContent xmlns:mc="http://schemas.openxmlformats.org/markup-compatibility/2006">
              <mc:Choice xmlns:v="urn:schemas-microsoft-com:vml" Requires="v">
                <p:oleObj spid="_x0000_s19466" name="Equation" r:id="rId3" imgW="1358640" imgH="431640" progId="Equation.DSMT4">
                  <p:embed/>
                </p:oleObj>
              </mc:Choice>
              <mc:Fallback>
                <p:oleObj name="Equation" r:id="rId3" imgW="1358640" imgH="431640" progId="Equation.DSMT4">
                  <p:embed/>
                  <p:pic>
                    <p:nvPicPr>
                      <p:cNvPr id="2" name="Object 1" descr="L D H sub 1, H sub 4"/>
                      <p:cNvPicPr/>
                      <p:nvPr/>
                    </p:nvPicPr>
                    <p:blipFill>
                      <a:blip r:embed="rId4"/>
                      <a:stretch>
                        <a:fillRect/>
                      </a:stretch>
                    </p:blipFill>
                    <p:spPr>
                      <a:xfrm>
                        <a:off x="6148234" y="3343789"/>
                        <a:ext cx="1358900" cy="431800"/>
                      </a:xfrm>
                      <a:prstGeom prst="rect">
                        <a:avLst/>
                      </a:prstGeom>
                    </p:spPr>
                  </p:pic>
                </p:oleObj>
              </mc:Fallback>
            </mc:AlternateContent>
          </a:graphicData>
        </a:graphic>
      </p:graphicFrame>
      <p:sp>
        <p:nvSpPr>
          <p:cNvPr id="7" name="Content Placeholder 6"/>
          <p:cNvSpPr>
            <a:spLocks noGrp="1"/>
          </p:cNvSpPr>
          <p:nvPr>
            <p:ph sz="quarter" idx="16"/>
          </p:nvPr>
        </p:nvSpPr>
        <p:spPr>
          <a:xfrm>
            <a:off x="454672" y="3865411"/>
            <a:ext cx="6196851" cy="382124"/>
          </a:xfrm>
        </p:spPr>
        <p:txBody>
          <a:bodyPr/>
          <a:lstStyle/>
          <a:p>
            <a:pPr marL="432" indent="0">
              <a:buNone/>
            </a:pPr>
            <a:r>
              <a:rPr lang="en-IN" sz="2400" dirty="0" err="1"/>
              <a:t>isoenzyme</a:t>
            </a:r>
            <a:r>
              <a:rPr lang="en-IN" sz="2400" dirty="0"/>
              <a:t> is detected in the blood serum.</a:t>
            </a:r>
          </a:p>
        </p:txBody>
      </p:sp>
      <p:sp>
        <p:nvSpPr>
          <p:cNvPr id="8" name="Content Placeholder 7"/>
          <p:cNvSpPr>
            <a:spLocks noGrp="1"/>
          </p:cNvSpPr>
          <p:nvPr>
            <p:ph sz="quarter" idx="17"/>
          </p:nvPr>
        </p:nvSpPr>
        <p:spPr>
          <a:xfrm>
            <a:off x="454673" y="4336807"/>
            <a:ext cx="3086386" cy="405522"/>
          </a:xfrm>
        </p:spPr>
        <p:txBody>
          <a:bodyPr/>
          <a:lstStyle/>
          <a:p>
            <a:pPr marL="432" indent="0">
              <a:buNone/>
            </a:pPr>
            <a:r>
              <a:rPr lang="en-IN" sz="2400" dirty="0"/>
              <a:t>An elevation in serum</a:t>
            </a:r>
          </a:p>
        </p:txBody>
      </p:sp>
      <p:graphicFrame>
        <p:nvGraphicFramePr>
          <p:cNvPr id="3" name="Object 2" descr="L D H sub 5, M sub 4,"/>
          <p:cNvGraphicFramePr>
            <a:graphicFrameLocks noChangeAspect="1"/>
          </p:cNvGraphicFramePr>
          <p:nvPr>
            <p:extLst/>
          </p:nvPr>
        </p:nvGraphicFramePr>
        <p:xfrm>
          <a:off x="3508920" y="4356100"/>
          <a:ext cx="1371600" cy="381000"/>
        </p:xfrm>
        <a:graphic>
          <a:graphicData uri="http://schemas.openxmlformats.org/presentationml/2006/ole">
            <mc:AlternateContent xmlns:mc="http://schemas.openxmlformats.org/markup-compatibility/2006">
              <mc:Choice xmlns:v="urn:schemas-microsoft-com:vml" Requires="v">
                <p:oleObj spid="_x0000_s19467" name="Equation" r:id="rId5" imgW="1371600" imgH="380880" progId="Equation.DSMT4">
                  <p:embed/>
                </p:oleObj>
              </mc:Choice>
              <mc:Fallback>
                <p:oleObj name="Equation" r:id="rId5" imgW="1371600" imgH="380880" progId="Equation.DSMT4">
                  <p:embed/>
                  <p:pic>
                    <p:nvPicPr>
                      <p:cNvPr id="3" name="Object 2" descr="L D H sub 5, M sub 4,"/>
                      <p:cNvPicPr/>
                      <p:nvPr/>
                    </p:nvPicPr>
                    <p:blipFill>
                      <a:blip r:embed="rId6"/>
                      <a:stretch>
                        <a:fillRect/>
                      </a:stretch>
                    </p:blipFill>
                    <p:spPr>
                      <a:xfrm>
                        <a:off x="3508920" y="4356100"/>
                        <a:ext cx="1371600" cy="381000"/>
                      </a:xfrm>
                      <a:prstGeom prst="rect">
                        <a:avLst/>
                      </a:prstGeom>
                    </p:spPr>
                  </p:pic>
                </p:oleObj>
              </mc:Fallback>
            </mc:AlternateContent>
          </a:graphicData>
        </a:graphic>
      </p:graphicFrame>
      <p:sp>
        <p:nvSpPr>
          <p:cNvPr id="9" name="Content Placeholder 8"/>
          <p:cNvSpPr>
            <a:spLocks noGrp="1"/>
          </p:cNvSpPr>
          <p:nvPr>
            <p:ph sz="quarter" idx="18"/>
          </p:nvPr>
        </p:nvSpPr>
        <p:spPr>
          <a:xfrm>
            <a:off x="5028381" y="4320014"/>
            <a:ext cx="3598606" cy="400550"/>
          </a:xfrm>
        </p:spPr>
        <p:txBody>
          <a:bodyPr/>
          <a:lstStyle/>
          <a:p>
            <a:pPr marL="432" indent="0">
              <a:buNone/>
            </a:pPr>
            <a:r>
              <a:rPr lang="en-IN" sz="2400" dirty="0"/>
              <a:t>indicates liver damage or</a:t>
            </a:r>
          </a:p>
        </p:txBody>
      </p:sp>
      <p:sp>
        <p:nvSpPr>
          <p:cNvPr id="10" name="Content Placeholder 9"/>
          <p:cNvSpPr>
            <a:spLocks noGrp="1"/>
          </p:cNvSpPr>
          <p:nvPr>
            <p:ph sz="quarter" idx="19"/>
          </p:nvPr>
        </p:nvSpPr>
        <p:spPr>
          <a:xfrm>
            <a:off x="454672" y="4794007"/>
            <a:ext cx="1536359" cy="505530"/>
          </a:xfrm>
        </p:spPr>
        <p:txBody>
          <a:bodyPr/>
          <a:lstStyle/>
          <a:p>
            <a:pPr marL="0" indent="0">
              <a:buNone/>
            </a:pPr>
            <a:r>
              <a:rPr lang="en-IN" sz="2400" dirty="0"/>
              <a:t>disease.</a:t>
            </a:r>
          </a:p>
        </p:txBody>
      </p:sp>
    </p:spTree>
    <p:extLst>
      <p:ext uri="{BB962C8B-B14F-4D97-AF65-F5344CB8AC3E}">
        <p14:creationId xmlns:p14="http://schemas.microsoft.com/office/powerpoint/2010/main" val="3678115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Chemistry Link to Health: </a:t>
            </a:r>
            <a:r>
              <a:rPr lang="en-IN" sz="3400" dirty="0" err="1"/>
              <a:t>Isoenzymes</a:t>
            </a:r>
            <a:r>
              <a:rPr lang="en-IN" sz="3400" dirty="0"/>
              <a:t> as Diagnostic Tools </a:t>
            </a:r>
            <a:r>
              <a:rPr lang="en-IN" sz="2000" b="0" dirty="0"/>
              <a:t>(4 of 4)</a:t>
            </a:r>
          </a:p>
        </p:txBody>
      </p:sp>
      <p:sp>
        <p:nvSpPr>
          <p:cNvPr id="5" name="Content Placeholder 4"/>
          <p:cNvSpPr>
            <a:spLocks noGrp="1"/>
          </p:cNvSpPr>
          <p:nvPr>
            <p:ph sz="quarter" idx="13"/>
          </p:nvPr>
        </p:nvSpPr>
        <p:spPr>
          <a:xfrm>
            <a:off x="457200" y="1556327"/>
            <a:ext cx="4026310" cy="1953789"/>
          </a:xfrm>
        </p:spPr>
        <p:txBody>
          <a:bodyPr/>
          <a:lstStyle/>
          <a:p>
            <a:pPr marL="432" indent="0">
              <a:buNone/>
            </a:pPr>
            <a:r>
              <a:rPr lang="en-IN" sz="2400" dirty="0"/>
              <a:t>The different isoenzymes of lactate dehydrogenase (L</a:t>
            </a:r>
            <a:r>
              <a:rPr lang="en-IN" sz="100" dirty="0"/>
              <a:t> </a:t>
            </a:r>
            <a:r>
              <a:rPr lang="en-IN" sz="2400" dirty="0"/>
              <a:t>D</a:t>
            </a:r>
            <a:r>
              <a:rPr lang="en-IN" sz="100" dirty="0"/>
              <a:t> </a:t>
            </a:r>
            <a:r>
              <a:rPr lang="en-IN" sz="2400" dirty="0"/>
              <a:t>H) indicate damage to different organs in the body.</a:t>
            </a:r>
          </a:p>
        </p:txBody>
      </p:sp>
      <p:pic>
        <p:nvPicPr>
          <p:cNvPr id="7" name="Content Placeholder 6" descr="The isoenzymes are as follows. For long description in Notes pane, press F6.&#10;"/>
          <p:cNvPicPr>
            <a:picLocks noGrp="1" noChangeAspect="1"/>
          </p:cNvPicPr>
          <p:nvPr>
            <p:ph sz="quarter" idx="14"/>
          </p:nvPr>
        </p:nvPicPr>
        <p:blipFill>
          <a:blip r:embed="rId3"/>
          <a:stretch>
            <a:fillRect/>
          </a:stretch>
        </p:blipFill>
        <p:spPr>
          <a:xfrm>
            <a:off x="5800532" y="1555750"/>
            <a:ext cx="1997461" cy="4521200"/>
          </a:xfrm>
          <a:prstGeom prst="rect">
            <a:avLst/>
          </a:prstGeom>
        </p:spPr>
      </p:pic>
    </p:spTree>
    <p:extLst>
      <p:ext uri="{BB962C8B-B14F-4D97-AF65-F5344CB8AC3E}">
        <p14:creationId xmlns:p14="http://schemas.microsoft.com/office/powerpoint/2010/main" val="1600165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E8EF-52FF-4861-8B54-4741FB015C30}"/>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506AAF9E-27F5-4709-92FE-B552BDE59B7B}"/>
              </a:ext>
            </a:extLst>
          </p:cNvPr>
          <p:cNvSpPr>
            <a:spLocks noGrp="1"/>
          </p:cNvSpPr>
          <p:nvPr>
            <p:ph sz="quarter" idx="13"/>
          </p:nvPr>
        </p:nvSpPr>
        <p:spPr>
          <a:xfrm>
            <a:off x="457200" y="1556327"/>
            <a:ext cx="8229600" cy="2105025"/>
          </a:xfrm>
        </p:spPr>
        <p:txBody>
          <a:bodyPr/>
          <a:lstStyle/>
          <a:p>
            <a:pPr marL="429768" indent="-429768">
              <a:buFont typeface="+mj-lt"/>
              <a:buAutoNum type="arabicPeriod"/>
            </a:pPr>
            <a:r>
              <a:rPr lang="en-US" sz="2400" dirty="0"/>
              <a:t>The active site is</a:t>
            </a:r>
          </a:p>
          <a:p>
            <a:pPr marL="429768" indent="0">
              <a:buNone/>
            </a:pPr>
            <a:r>
              <a:rPr lang="en-US" sz="2400" dirty="0">
                <a:solidFill>
                  <a:schemeClr val="tx2"/>
                </a:solidFill>
              </a:rPr>
              <a:t>A.</a:t>
            </a:r>
            <a:r>
              <a:rPr lang="en-US" sz="2400" dirty="0"/>
              <a:t> the enzyme</a:t>
            </a:r>
          </a:p>
          <a:p>
            <a:pPr marL="429768" indent="0">
              <a:buNone/>
            </a:pPr>
            <a:r>
              <a:rPr lang="en-US" sz="2400" dirty="0">
                <a:solidFill>
                  <a:schemeClr val="tx2"/>
                </a:solidFill>
              </a:rPr>
              <a:t>B.</a:t>
            </a:r>
            <a:r>
              <a:rPr lang="en-US" sz="2400" dirty="0"/>
              <a:t> a section of the enzyme</a:t>
            </a:r>
          </a:p>
          <a:p>
            <a:pPr marL="429768" indent="0">
              <a:buNone/>
            </a:pPr>
            <a:r>
              <a:rPr lang="en-US" sz="2400" dirty="0">
                <a:solidFill>
                  <a:schemeClr val="tx2"/>
                </a:solidFill>
              </a:rPr>
              <a:t>C.</a:t>
            </a:r>
            <a:r>
              <a:rPr lang="en-US" sz="2400" dirty="0"/>
              <a:t> the substrate</a:t>
            </a:r>
          </a:p>
        </p:txBody>
      </p:sp>
      <p:sp>
        <p:nvSpPr>
          <p:cNvPr id="4" name="Content Placeholder 3">
            <a:extLst>
              <a:ext uri="{FF2B5EF4-FFF2-40B4-BE49-F238E27FC236}">
                <a16:creationId xmlns:a16="http://schemas.microsoft.com/office/drawing/2014/main" id="{E45F9F88-9901-40A8-A658-28D1D3FD4C9A}"/>
              </a:ext>
            </a:extLst>
          </p:cNvPr>
          <p:cNvSpPr>
            <a:spLocks noGrp="1"/>
          </p:cNvSpPr>
          <p:nvPr>
            <p:ph sz="quarter" idx="14"/>
          </p:nvPr>
        </p:nvSpPr>
        <p:spPr/>
        <p:txBody>
          <a:bodyPr/>
          <a:lstStyle/>
          <a:p>
            <a:pPr marL="429768" indent="-429768">
              <a:buFont typeface="+mj-lt"/>
              <a:buAutoNum type="arabicPeriod" startAt="2"/>
            </a:pPr>
            <a:r>
              <a:rPr lang="en-US" sz="2400" dirty="0"/>
              <a:t>In the induced-fit model, the shape of the enzyme when substrate binds</a:t>
            </a:r>
          </a:p>
          <a:p>
            <a:pPr marL="429768" indent="0">
              <a:buNone/>
            </a:pPr>
            <a:r>
              <a:rPr lang="en-US" sz="2400" dirty="0">
                <a:solidFill>
                  <a:schemeClr val="tx2"/>
                </a:solidFill>
              </a:rPr>
              <a:t>A.</a:t>
            </a:r>
            <a:r>
              <a:rPr lang="en-US" sz="2400" dirty="0"/>
              <a:t> stays the same</a:t>
            </a:r>
          </a:p>
          <a:p>
            <a:pPr marL="429768" indent="0">
              <a:buNone/>
            </a:pPr>
            <a:r>
              <a:rPr lang="en-US" sz="2400" dirty="0">
                <a:solidFill>
                  <a:schemeClr val="tx2"/>
                </a:solidFill>
              </a:rPr>
              <a:t>B.</a:t>
            </a:r>
            <a:r>
              <a:rPr lang="en-US" sz="2400" dirty="0"/>
              <a:t> adapts to the shape of the substrate</a:t>
            </a:r>
          </a:p>
        </p:txBody>
      </p:sp>
    </p:spTree>
    <p:extLst>
      <p:ext uri="{BB962C8B-B14F-4D97-AF65-F5344CB8AC3E}">
        <p14:creationId xmlns:p14="http://schemas.microsoft.com/office/powerpoint/2010/main" val="5787388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E8EF-52FF-4861-8B54-4741FB015C30}"/>
              </a:ext>
            </a:extLst>
          </p:cNvPr>
          <p:cNvSpPr>
            <a:spLocks noGrp="1"/>
          </p:cNvSpPr>
          <p:nvPr>
            <p:ph type="title"/>
          </p:nvPr>
        </p:nvSpPr>
        <p:spPr/>
        <p:txBody>
          <a:bodyPr/>
          <a:lstStyle/>
          <a:p>
            <a:r>
              <a:rPr lang="en-US" dirty="0"/>
              <a:t>Solution 2</a:t>
            </a:r>
          </a:p>
        </p:txBody>
      </p:sp>
      <p:sp>
        <p:nvSpPr>
          <p:cNvPr id="3" name="Content Placeholder 2">
            <a:extLst>
              <a:ext uri="{FF2B5EF4-FFF2-40B4-BE49-F238E27FC236}">
                <a16:creationId xmlns:a16="http://schemas.microsoft.com/office/drawing/2014/main" id="{506AAF9E-27F5-4709-92FE-B552BDE59B7B}"/>
              </a:ext>
            </a:extLst>
          </p:cNvPr>
          <p:cNvSpPr>
            <a:spLocks noGrp="1"/>
          </p:cNvSpPr>
          <p:nvPr>
            <p:ph sz="quarter" idx="13"/>
          </p:nvPr>
        </p:nvSpPr>
        <p:spPr>
          <a:xfrm>
            <a:off x="457200" y="1556327"/>
            <a:ext cx="8229600" cy="1097279"/>
          </a:xfrm>
        </p:spPr>
        <p:txBody>
          <a:bodyPr/>
          <a:lstStyle/>
          <a:p>
            <a:pPr marL="429768" indent="-429768">
              <a:buFont typeface="+mj-lt"/>
              <a:buAutoNum type="arabicPeriod"/>
            </a:pPr>
            <a:r>
              <a:rPr lang="en-US" sz="2400" dirty="0"/>
              <a:t>The active site is</a:t>
            </a:r>
          </a:p>
          <a:p>
            <a:pPr marL="429768" indent="0">
              <a:buNone/>
            </a:pPr>
            <a:r>
              <a:rPr lang="en-US" sz="2400" dirty="0">
                <a:solidFill>
                  <a:schemeClr val="tx2"/>
                </a:solidFill>
              </a:rPr>
              <a:t>B.</a:t>
            </a:r>
            <a:r>
              <a:rPr lang="en-US" sz="2400" dirty="0"/>
              <a:t> a section of the enzyme</a:t>
            </a:r>
          </a:p>
        </p:txBody>
      </p:sp>
      <p:sp>
        <p:nvSpPr>
          <p:cNvPr id="4" name="Content Placeholder 3">
            <a:extLst>
              <a:ext uri="{FF2B5EF4-FFF2-40B4-BE49-F238E27FC236}">
                <a16:creationId xmlns:a16="http://schemas.microsoft.com/office/drawing/2014/main" id="{E45F9F88-9901-40A8-A658-28D1D3FD4C9A}"/>
              </a:ext>
            </a:extLst>
          </p:cNvPr>
          <p:cNvSpPr>
            <a:spLocks noGrp="1"/>
          </p:cNvSpPr>
          <p:nvPr>
            <p:ph sz="quarter" idx="14"/>
          </p:nvPr>
        </p:nvSpPr>
        <p:spPr>
          <a:xfrm>
            <a:off x="457200" y="3072275"/>
            <a:ext cx="8229600" cy="2105025"/>
          </a:xfrm>
        </p:spPr>
        <p:txBody>
          <a:bodyPr/>
          <a:lstStyle/>
          <a:p>
            <a:pPr marL="429768" indent="-429768">
              <a:buFont typeface="+mj-lt"/>
              <a:buAutoNum type="arabicPeriod" startAt="2"/>
            </a:pPr>
            <a:r>
              <a:rPr lang="en-US" sz="2400" dirty="0"/>
              <a:t>In the induced-fit model, the shape of the enzyme when substrate binds</a:t>
            </a:r>
          </a:p>
          <a:p>
            <a:pPr marL="429768" indent="0">
              <a:buNone/>
            </a:pPr>
            <a:r>
              <a:rPr lang="en-US" sz="2400" dirty="0">
                <a:solidFill>
                  <a:schemeClr val="tx2"/>
                </a:solidFill>
              </a:rPr>
              <a:t>B.</a:t>
            </a:r>
            <a:r>
              <a:rPr lang="en-US" sz="2400" dirty="0"/>
              <a:t> adapts to the shape of the substrate</a:t>
            </a:r>
          </a:p>
        </p:txBody>
      </p:sp>
    </p:spTree>
    <p:extLst>
      <p:ext uri="{BB962C8B-B14F-4D97-AF65-F5344CB8AC3E}">
        <p14:creationId xmlns:p14="http://schemas.microsoft.com/office/powerpoint/2010/main" val="30673013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16.5 Factors Affecting Enzyme Activity</a:t>
            </a:r>
          </a:p>
        </p:txBody>
      </p:sp>
      <p:sp>
        <p:nvSpPr>
          <p:cNvPr id="5" name="Content Placeholder 4"/>
          <p:cNvSpPr>
            <a:spLocks noGrp="1"/>
          </p:cNvSpPr>
          <p:nvPr>
            <p:ph sz="quarter" idx="14"/>
          </p:nvPr>
        </p:nvSpPr>
        <p:spPr>
          <a:xfrm>
            <a:off x="457200" y="1558463"/>
            <a:ext cx="4333164" cy="3777812"/>
          </a:xfrm>
        </p:spPr>
        <p:txBody>
          <a:bodyPr/>
          <a:lstStyle/>
          <a:p>
            <a:pPr marL="432" indent="0">
              <a:buNone/>
            </a:pPr>
            <a:r>
              <a:rPr lang="en-IN" sz="2400" dirty="0"/>
              <a:t>The activity of an enzyme</a:t>
            </a:r>
          </a:p>
          <a:p>
            <a:r>
              <a:rPr lang="en-IN" sz="2400" dirty="0"/>
              <a:t>describes how fast an enzyme </a:t>
            </a:r>
            <a:r>
              <a:rPr lang="en-IN" sz="2400" dirty="0" err="1"/>
              <a:t>catalyzes</a:t>
            </a:r>
            <a:r>
              <a:rPr lang="en-IN" sz="2400" dirty="0"/>
              <a:t> the reaction that converts a substrate to product</a:t>
            </a:r>
          </a:p>
          <a:p>
            <a:r>
              <a:rPr lang="en-IN" sz="2400" dirty="0"/>
              <a:t>is strongly affected by reaction conditions, which include temperature, p</a:t>
            </a:r>
            <a:r>
              <a:rPr lang="en-IN" sz="100" dirty="0"/>
              <a:t> </a:t>
            </a:r>
            <a:r>
              <a:rPr lang="en-IN" sz="2400" dirty="0"/>
              <a:t>H, and the presence of inhibitors</a:t>
            </a:r>
          </a:p>
        </p:txBody>
      </p:sp>
      <p:pic>
        <p:nvPicPr>
          <p:cNvPr id="2" name="Content Placeholder 1" descr="A hot spring glows with an orange substance along the outer edge."/>
          <p:cNvPicPr>
            <a:picLocks noGrp="1" noChangeAspect="1"/>
          </p:cNvPicPr>
          <p:nvPr>
            <p:ph sz="quarter" idx="15"/>
          </p:nvPr>
        </p:nvPicPr>
        <p:blipFill>
          <a:blip r:embed="rId3"/>
          <a:stretch>
            <a:fillRect/>
          </a:stretch>
        </p:blipFill>
        <p:spPr>
          <a:xfrm>
            <a:off x="6006306" y="1609422"/>
            <a:ext cx="1628775" cy="2443163"/>
          </a:xfrm>
          <a:prstGeom prst="rect">
            <a:avLst/>
          </a:prstGeom>
        </p:spPr>
      </p:pic>
      <p:sp>
        <p:nvSpPr>
          <p:cNvPr id="7" name="Content Placeholder 6"/>
          <p:cNvSpPr>
            <a:spLocks noGrp="1"/>
          </p:cNvSpPr>
          <p:nvPr>
            <p:ph sz="quarter" idx="16"/>
          </p:nvPr>
        </p:nvSpPr>
        <p:spPr>
          <a:xfrm>
            <a:off x="5083790" y="4160457"/>
            <a:ext cx="3295935" cy="707378"/>
          </a:xfrm>
        </p:spPr>
        <p:txBody>
          <a:bodyPr/>
          <a:lstStyle/>
          <a:p>
            <a:pPr marL="432" indent="0">
              <a:buNone/>
            </a:pPr>
            <a:r>
              <a:rPr lang="en-IN" sz="2200" dirty="0"/>
              <a:t>Thermophiles survive in the high temperatures</a:t>
            </a:r>
          </a:p>
        </p:txBody>
      </p:sp>
      <p:graphicFrame>
        <p:nvGraphicFramePr>
          <p:cNvPr id="3" name="Object 2" descr="50 degrees Celsius to 120 degrees Celsius"/>
          <p:cNvGraphicFramePr>
            <a:graphicFrameLocks noChangeAspect="1"/>
          </p:cNvGraphicFramePr>
          <p:nvPr>
            <p:extLst/>
          </p:nvPr>
        </p:nvGraphicFramePr>
        <p:xfrm>
          <a:off x="5083790" y="4913048"/>
          <a:ext cx="1789545" cy="369455"/>
        </p:xfrm>
        <a:graphic>
          <a:graphicData uri="http://schemas.openxmlformats.org/presentationml/2006/ole">
            <mc:AlternateContent xmlns:mc="http://schemas.openxmlformats.org/markup-compatibility/2006">
              <mc:Choice xmlns:v="urn:schemas-microsoft-com:vml" Requires="v">
                <p:oleObj spid="_x0000_s20485" name="Equation" r:id="rId4" imgW="1968480" imgH="406080" progId="Equation.DSMT4">
                  <p:embed/>
                </p:oleObj>
              </mc:Choice>
              <mc:Fallback>
                <p:oleObj name="Equation" r:id="rId4" imgW="1968480" imgH="406080" progId="Equation.DSMT4">
                  <p:embed/>
                  <p:pic>
                    <p:nvPicPr>
                      <p:cNvPr id="3" name="Object 2" descr="50 degrees Celsius to 120 degrees Celsius"/>
                      <p:cNvPicPr/>
                      <p:nvPr/>
                    </p:nvPicPr>
                    <p:blipFill>
                      <a:blip r:embed="rId5"/>
                      <a:stretch>
                        <a:fillRect/>
                      </a:stretch>
                    </p:blipFill>
                    <p:spPr>
                      <a:xfrm>
                        <a:off x="5083790" y="4913048"/>
                        <a:ext cx="1789545" cy="369455"/>
                      </a:xfrm>
                      <a:prstGeom prst="rect">
                        <a:avLst/>
                      </a:prstGeom>
                    </p:spPr>
                  </p:pic>
                </p:oleObj>
              </mc:Fallback>
            </mc:AlternateContent>
          </a:graphicData>
        </a:graphic>
      </p:graphicFrame>
      <p:sp>
        <p:nvSpPr>
          <p:cNvPr id="8" name="Content Placeholder 7"/>
          <p:cNvSpPr>
            <a:spLocks noGrp="1"/>
          </p:cNvSpPr>
          <p:nvPr>
            <p:ph sz="quarter" idx="17"/>
          </p:nvPr>
        </p:nvSpPr>
        <p:spPr>
          <a:xfrm>
            <a:off x="7019366" y="4931172"/>
            <a:ext cx="1988640" cy="395631"/>
          </a:xfrm>
        </p:spPr>
        <p:txBody>
          <a:bodyPr/>
          <a:lstStyle/>
          <a:p>
            <a:pPr marL="432" indent="0">
              <a:buNone/>
            </a:pPr>
            <a:r>
              <a:rPr lang="en-IN" sz="2200" dirty="0"/>
              <a:t>of a hot spring.</a:t>
            </a:r>
          </a:p>
        </p:txBody>
      </p:sp>
      <p:sp>
        <p:nvSpPr>
          <p:cNvPr id="9" name="Content Placeholder 8"/>
          <p:cNvSpPr>
            <a:spLocks noGrp="1"/>
          </p:cNvSpPr>
          <p:nvPr>
            <p:ph sz="quarter" idx="18"/>
          </p:nvPr>
        </p:nvSpPr>
        <p:spPr>
          <a:xfrm>
            <a:off x="457200" y="5557707"/>
            <a:ext cx="8550805" cy="836477"/>
          </a:xfrm>
        </p:spPr>
        <p:txBody>
          <a:bodyPr/>
          <a:lstStyle/>
          <a:p>
            <a:pPr marL="432" indent="0">
              <a:buNone/>
            </a:pPr>
            <a:r>
              <a:rPr lang="en-IN" sz="2400" b="1" dirty="0"/>
              <a:t>Learning Goal </a:t>
            </a:r>
            <a:r>
              <a:rPr lang="en-IN" sz="2400" dirty="0"/>
              <a:t>Describe the effect of temperature, p</a:t>
            </a:r>
            <a:r>
              <a:rPr lang="en-IN" sz="100" dirty="0"/>
              <a:t> </a:t>
            </a:r>
            <a:r>
              <a:rPr lang="en-IN" sz="2400" dirty="0"/>
              <a:t>H, and inhibitors on enzyme activity.</a:t>
            </a:r>
          </a:p>
        </p:txBody>
      </p:sp>
    </p:spTree>
    <p:extLst>
      <p:ext uri="{BB962C8B-B14F-4D97-AF65-F5344CB8AC3E}">
        <p14:creationId xmlns:p14="http://schemas.microsoft.com/office/powerpoint/2010/main" val="31829840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Temperature and Enzyme Activity</a:t>
            </a:r>
          </a:p>
        </p:txBody>
      </p:sp>
      <p:sp>
        <p:nvSpPr>
          <p:cNvPr id="5" name="Content Placeholder 4"/>
          <p:cNvSpPr>
            <a:spLocks noGrp="1"/>
          </p:cNvSpPr>
          <p:nvPr>
            <p:ph sz="quarter" idx="14"/>
          </p:nvPr>
        </p:nvSpPr>
        <p:spPr>
          <a:xfrm>
            <a:off x="457200" y="1558464"/>
            <a:ext cx="3730239" cy="1344394"/>
          </a:xfrm>
        </p:spPr>
        <p:txBody>
          <a:bodyPr/>
          <a:lstStyle/>
          <a:p>
            <a:pPr marL="432" indent="0">
              <a:buNone/>
            </a:pPr>
            <a:r>
              <a:rPr lang="en-IN" sz="2400" b="1" dirty="0"/>
              <a:t>Enzymes</a:t>
            </a:r>
          </a:p>
          <a:p>
            <a:r>
              <a:rPr lang="en-IN" sz="2400" dirty="0"/>
              <a:t>are most active at an </a:t>
            </a:r>
            <a:r>
              <a:rPr lang="en-IN" sz="2400" b="1" dirty="0"/>
              <a:t>optimum temperature</a:t>
            </a:r>
          </a:p>
        </p:txBody>
      </p:sp>
      <p:sp>
        <p:nvSpPr>
          <p:cNvPr id="6" name="Content Placeholder 5"/>
          <p:cNvSpPr>
            <a:spLocks noGrp="1"/>
          </p:cNvSpPr>
          <p:nvPr>
            <p:ph sz="quarter" idx="15"/>
          </p:nvPr>
        </p:nvSpPr>
        <p:spPr>
          <a:xfrm>
            <a:off x="457201" y="2959989"/>
            <a:ext cx="1458686" cy="428670"/>
          </a:xfrm>
        </p:spPr>
        <p:txBody>
          <a:bodyPr/>
          <a:lstStyle/>
          <a:p>
            <a:pPr marL="255600" indent="0">
              <a:buNone/>
            </a:pPr>
            <a:r>
              <a:rPr lang="en-IN" sz="2400" dirty="0"/>
              <a:t>(usually</a:t>
            </a:r>
          </a:p>
        </p:txBody>
      </p:sp>
      <p:graphicFrame>
        <p:nvGraphicFramePr>
          <p:cNvPr id="2" name="Object 1" descr="37 degrees Celsius"/>
          <p:cNvGraphicFramePr>
            <a:graphicFrameLocks noChangeAspect="1"/>
          </p:cNvGraphicFramePr>
          <p:nvPr>
            <p:extLst/>
          </p:nvPr>
        </p:nvGraphicFramePr>
        <p:xfrm>
          <a:off x="1998469" y="2942309"/>
          <a:ext cx="647700" cy="355600"/>
        </p:xfrm>
        <a:graphic>
          <a:graphicData uri="http://schemas.openxmlformats.org/presentationml/2006/ole">
            <mc:AlternateContent xmlns:mc="http://schemas.openxmlformats.org/markup-compatibility/2006">
              <mc:Choice xmlns:v="urn:schemas-microsoft-com:vml" Requires="v">
                <p:oleObj spid="_x0000_s21512" name="Equation" r:id="rId4" imgW="647640" imgH="355320" progId="Equation.DSMT4">
                  <p:embed/>
                </p:oleObj>
              </mc:Choice>
              <mc:Fallback>
                <p:oleObj name="Equation" r:id="rId4" imgW="647640" imgH="355320" progId="Equation.DSMT4">
                  <p:embed/>
                  <p:pic>
                    <p:nvPicPr>
                      <p:cNvPr id="2" name="Object 1" descr="37 degrees Celsius"/>
                      <p:cNvPicPr/>
                      <p:nvPr/>
                    </p:nvPicPr>
                    <p:blipFill>
                      <a:blip r:embed="rId5"/>
                      <a:stretch>
                        <a:fillRect/>
                      </a:stretch>
                    </p:blipFill>
                    <p:spPr>
                      <a:xfrm>
                        <a:off x="1998469" y="2942309"/>
                        <a:ext cx="647700" cy="355600"/>
                      </a:xfrm>
                      <a:prstGeom prst="rect">
                        <a:avLst/>
                      </a:prstGeom>
                    </p:spPr>
                  </p:pic>
                </p:oleObj>
              </mc:Fallback>
            </mc:AlternateContent>
          </a:graphicData>
        </a:graphic>
      </p:graphicFrame>
      <p:sp>
        <p:nvSpPr>
          <p:cNvPr id="7" name="Content Placeholder 6"/>
          <p:cNvSpPr>
            <a:spLocks noGrp="1"/>
          </p:cNvSpPr>
          <p:nvPr>
            <p:ph sz="quarter" idx="16"/>
          </p:nvPr>
        </p:nvSpPr>
        <p:spPr>
          <a:xfrm>
            <a:off x="2728751" y="2954467"/>
            <a:ext cx="1672920" cy="416262"/>
          </a:xfrm>
        </p:spPr>
        <p:txBody>
          <a:bodyPr/>
          <a:lstStyle/>
          <a:p>
            <a:pPr marL="432" indent="0">
              <a:buNone/>
            </a:pPr>
            <a:r>
              <a:rPr lang="en-IN" sz="2400" dirty="0"/>
              <a:t>in humans)</a:t>
            </a:r>
          </a:p>
        </p:txBody>
      </p:sp>
      <p:sp>
        <p:nvSpPr>
          <p:cNvPr id="8" name="Content Placeholder 7"/>
          <p:cNvSpPr>
            <a:spLocks noGrp="1"/>
          </p:cNvSpPr>
          <p:nvPr>
            <p:ph sz="quarter" idx="17"/>
          </p:nvPr>
        </p:nvSpPr>
        <p:spPr>
          <a:xfrm>
            <a:off x="457201" y="3447112"/>
            <a:ext cx="4201885" cy="1331076"/>
          </a:xfrm>
        </p:spPr>
        <p:txBody>
          <a:bodyPr/>
          <a:lstStyle/>
          <a:p>
            <a:r>
              <a:rPr lang="en-IN" sz="2400" dirty="0"/>
              <a:t>show little activity at low temperatures.</a:t>
            </a:r>
          </a:p>
          <a:p>
            <a:r>
              <a:rPr lang="en-IN" sz="2400" dirty="0"/>
              <a:t>lose activity at temperatures</a:t>
            </a:r>
          </a:p>
        </p:txBody>
      </p:sp>
      <p:sp>
        <p:nvSpPr>
          <p:cNvPr id="9" name="Content Placeholder 8"/>
          <p:cNvSpPr>
            <a:spLocks noGrp="1"/>
          </p:cNvSpPr>
          <p:nvPr>
            <p:ph sz="quarter" idx="18"/>
          </p:nvPr>
        </p:nvSpPr>
        <p:spPr>
          <a:xfrm>
            <a:off x="457200" y="4847660"/>
            <a:ext cx="1240971" cy="395465"/>
          </a:xfrm>
        </p:spPr>
        <p:txBody>
          <a:bodyPr/>
          <a:lstStyle/>
          <a:p>
            <a:pPr marL="255600" indent="0">
              <a:buNone/>
            </a:pPr>
            <a:r>
              <a:rPr lang="en-IN" sz="2400" dirty="0"/>
              <a:t>above</a:t>
            </a:r>
          </a:p>
        </p:txBody>
      </p:sp>
      <p:graphicFrame>
        <p:nvGraphicFramePr>
          <p:cNvPr id="3" name="Object 2" descr="50 degrees Celsius"/>
          <p:cNvGraphicFramePr>
            <a:graphicFrameLocks noChangeAspect="1"/>
          </p:cNvGraphicFramePr>
          <p:nvPr>
            <p:extLst/>
          </p:nvPr>
        </p:nvGraphicFramePr>
        <p:xfrm>
          <a:off x="1792446" y="4853078"/>
          <a:ext cx="647700" cy="355600"/>
        </p:xfrm>
        <a:graphic>
          <a:graphicData uri="http://schemas.openxmlformats.org/presentationml/2006/ole">
            <mc:AlternateContent xmlns:mc="http://schemas.openxmlformats.org/markup-compatibility/2006">
              <mc:Choice xmlns:v="urn:schemas-microsoft-com:vml" Requires="v">
                <p:oleObj spid="_x0000_s21513" name="Equation" r:id="rId6" imgW="647640" imgH="355320" progId="Equation.DSMT4">
                  <p:embed/>
                </p:oleObj>
              </mc:Choice>
              <mc:Fallback>
                <p:oleObj name="Equation" r:id="rId6" imgW="647640" imgH="355320" progId="Equation.DSMT4">
                  <p:embed/>
                  <p:pic>
                    <p:nvPicPr>
                      <p:cNvPr id="3" name="Object 2" descr="50 degrees Celsius"/>
                      <p:cNvPicPr/>
                      <p:nvPr/>
                    </p:nvPicPr>
                    <p:blipFill>
                      <a:blip r:embed="rId7"/>
                      <a:stretch>
                        <a:fillRect/>
                      </a:stretch>
                    </p:blipFill>
                    <p:spPr>
                      <a:xfrm>
                        <a:off x="1792446" y="4853078"/>
                        <a:ext cx="647700" cy="355600"/>
                      </a:xfrm>
                      <a:prstGeom prst="rect">
                        <a:avLst/>
                      </a:prstGeom>
                    </p:spPr>
                  </p:pic>
                </p:oleObj>
              </mc:Fallback>
            </mc:AlternateContent>
          </a:graphicData>
        </a:graphic>
      </p:graphicFrame>
      <p:sp>
        <p:nvSpPr>
          <p:cNvPr id="10" name="Content Placeholder 9"/>
          <p:cNvSpPr>
            <a:spLocks noGrp="1"/>
          </p:cNvSpPr>
          <p:nvPr>
            <p:ph sz="quarter" idx="19"/>
          </p:nvPr>
        </p:nvSpPr>
        <p:spPr>
          <a:xfrm>
            <a:off x="2512717" y="4853078"/>
            <a:ext cx="2355786" cy="391022"/>
          </a:xfrm>
        </p:spPr>
        <p:txBody>
          <a:bodyPr/>
          <a:lstStyle/>
          <a:p>
            <a:pPr marL="0" indent="0">
              <a:buNone/>
            </a:pPr>
            <a:r>
              <a:rPr lang="en-IN" sz="2400" dirty="0"/>
              <a:t>as denaturation</a:t>
            </a:r>
          </a:p>
        </p:txBody>
      </p:sp>
      <p:sp>
        <p:nvSpPr>
          <p:cNvPr id="11" name="Content Placeholder 10"/>
          <p:cNvSpPr>
            <a:spLocks noGrp="1"/>
          </p:cNvSpPr>
          <p:nvPr>
            <p:ph sz="quarter" idx="20"/>
          </p:nvPr>
        </p:nvSpPr>
        <p:spPr>
          <a:xfrm>
            <a:off x="454024" y="5318076"/>
            <a:ext cx="4205061" cy="772253"/>
          </a:xfrm>
        </p:spPr>
        <p:txBody>
          <a:bodyPr/>
          <a:lstStyle/>
          <a:p>
            <a:pPr marL="255600" indent="0">
              <a:buNone/>
            </a:pPr>
            <a:r>
              <a:rPr lang="en-IN" sz="2400" dirty="0"/>
              <a:t>occurs with loss of catalytic activity</a:t>
            </a:r>
          </a:p>
        </p:txBody>
      </p:sp>
      <p:pic>
        <p:nvPicPr>
          <p:cNvPr id="15" name="Content Placeholder 14" descr="A graph plots reaction rate on versus temperature in degrees Celsius. For long description in Notes pane, press F6."/>
          <p:cNvPicPr>
            <a:picLocks noGrp="1" noChangeAspect="1"/>
          </p:cNvPicPr>
          <p:nvPr>
            <p:ph sz="quarter" idx="21"/>
          </p:nvPr>
        </p:nvPicPr>
        <p:blipFill>
          <a:blip r:embed="rId8"/>
          <a:stretch>
            <a:fillRect/>
          </a:stretch>
        </p:blipFill>
        <p:spPr>
          <a:xfrm>
            <a:off x="5072287" y="1620132"/>
            <a:ext cx="3730625" cy="3316111"/>
          </a:xfrm>
          <a:prstGeom prst="rect">
            <a:avLst/>
          </a:prstGeom>
        </p:spPr>
      </p:pic>
    </p:spTree>
    <p:extLst>
      <p:ext uri="{BB962C8B-B14F-4D97-AF65-F5344CB8AC3E}">
        <p14:creationId xmlns:p14="http://schemas.microsoft.com/office/powerpoint/2010/main" val="572469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a:t>
            </a:r>
            <a:r>
              <a:rPr lang="en-IN" sz="100" dirty="0"/>
              <a:t> </a:t>
            </a:r>
            <a:r>
              <a:rPr lang="en-IN" dirty="0"/>
              <a:t>H and Enzyme Activity</a:t>
            </a:r>
          </a:p>
        </p:txBody>
      </p:sp>
      <p:sp>
        <p:nvSpPr>
          <p:cNvPr id="5" name="Content Placeholder 4"/>
          <p:cNvSpPr>
            <a:spLocks noGrp="1"/>
          </p:cNvSpPr>
          <p:nvPr>
            <p:ph sz="quarter" idx="13"/>
          </p:nvPr>
        </p:nvSpPr>
        <p:spPr>
          <a:xfrm>
            <a:off x="457200" y="1556326"/>
            <a:ext cx="3805084" cy="4003815"/>
          </a:xfrm>
        </p:spPr>
        <p:txBody>
          <a:bodyPr/>
          <a:lstStyle/>
          <a:p>
            <a:pPr marL="432" indent="0">
              <a:buNone/>
            </a:pPr>
            <a:r>
              <a:rPr lang="en-IN" sz="2400" b="1" dirty="0"/>
              <a:t>Enzymes</a:t>
            </a:r>
          </a:p>
          <a:p>
            <a:r>
              <a:rPr lang="en-IN" sz="2400" dirty="0"/>
              <a:t>are most active at optimum p</a:t>
            </a:r>
            <a:r>
              <a:rPr lang="en-IN" sz="100" dirty="0"/>
              <a:t> </a:t>
            </a:r>
            <a:r>
              <a:rPr lang="en-IN" sz="2400" dirty="0"/>
              <a:t>H</a:t>
            </a:r>
          </a:p>
          <a:p>
            <a:r>
              <a:rPr lang="en-IN" sz="2400" dirty="0"/>
              <a:t>contain R groups of amino acids with proper charges at optimum p</a:t>
            </a:r>
            <a:r>
              <a:rPr lang="en-IN" sz="100" dirty="0"/>
              <a:t> </a:t>
            </a:r>
            <a:r>
              <a:rPr lang="en-IN" sz="2400" dirty="0"/>
              <a:t>H</a:t>
            </a:r>
          </a:p>
          <a:p>
            <a:r>
              <a:rPr lang="en-IN" sz="2400" dirty="0"/>
              <a:t>lose activity in low or high p</a:t>
            </a:r>
            <a:r>
              <a:rPr lang="en-IN" sz="100" dirty="0"/>
              <a:t> </a:t>
            </a:r>
            <a:r>
              <a:rPr lang="en-IN" sz="2400" dirty="0"/>
              <a:t>H as tertiary structure is disrupted</a:t>
            </a:r>
          </a:p>
        </p:txBody>
      </p:sp>
      <p:pic>
        <p:nvPicPr>
          <p:cNvPr id="7" name="Content Placeholder 6" descr="A graph plots reaction rate versus p H. The graph rises with increasing then decreasing steepness to a maximum enzyme activity point for optimum p H at 7, and then falls with increasing then decreasing steepness to a p H of 9. All values estimated."/>
          <p:cNvPicPr>
            <a:picLocks noGrp="1" noChangeAspect="1"/>
          </p:cNvPicPr>
          <p:nvPr>
            <p:ph sz="quarter" idx="14"/>
          </p:nvPr>
        </p:nvPicPr>
        <p:blipFill>
          <a:blip r:embed="rId2"/>
          <a:stretch>
            <a:fillRect/>
          </a:stretch>
        </p:blipFill>
        <p:spPr>
          <a:xfrm>
            <a:off x="4778375" y="2074110"/>
            <a:ext cx="3908425" cy="3484479"/>
          </a:xfrm>
          <a:prstGeom prst="rect">
            <a:avLst/>
          </a:prstGeom>
        </p:spPr>
      </p:pic>
    </p:spTree>
    <p:extLst>
      <p:ext uri="{BB962C8B-B14F-4D97-AF65-F5344CB8AC3E}">
        <p14:creationId xmlns:p14="http://schemas.microsoft.com/office/powerpoint/2010/main" val="3568766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Polar Amino Acids</a:t>
            </a:r>
          </a:p>
        </p:txBody>
      </p:sp>
      <p:sp>
        <p:nvSpPr>
          <p:cNvPr id="5" name="Content Placeholder 4"/>
          <p:cNvSpPr>
            <a:spLocks noGrp="1"/>
          </p:cNvSpPr>
          <p:nvPr>
            <p:ph sz="quarter" idx="14"/>
          </p:nvPr>
        </p:nvSpPr>
        <p:spPr>
          <a:xfrm>
            <a:off x="457199" y="1558463"/>
            <a:ext cx="8540497" cy="764113"/>
          </a:xfrm>
        </p:spPr>
        <p:txBody>
          <a:bodyPr/>
          <a:lstStyle/>
          <a:p>
            <a:pPr marL="432" indent="0">
              <a:buNone/>
            </a:pPr>
            <a:r>
              <a:rPr lang="en-IN" sz="2400" dirty="0"/>
              <a:t>An amino acid is polar when the R group is a hydroxyl, a thiol, or an amide.</a:t>
            </a:r>
          </a:p>
        </p:txBody>
      </p:sp>
      <p:sp>
        <p:nvSpPr>
          <p:cNvPr id="6" name="Content Placeholder 5"/>
          <p:cNvSpPr>
            <a:spLocks noGrp="1"/>
          </p:cNvSpPr>
          <p:nvPr>
            <p:ph sz="quarter" idx="15"/>
          </p:nvPr>
        </p:nvSpPr>
        <p:spPr>
          <a:xfrm>
            <a:off x="454672" y="2404619"/>
            <a:ext cx="8438604" cy="710402"/>
          </a:xfrm>
        </p:spPr>
        <p:txBody>
          <a:bodyPr/>
          <a:lstStyle/>
          <a:p>
            <a:pPr marL="432" indent="0">
              <a:buNone/>
            </a:pPr>
            <a:r>
              <a:rPr lang="en-IN" sz="2200" b="1" dirty="0"/>
              <a:t>Table 16.2 </a:t>
            </a:r>
            <a:r>
              <a:rPr lang="en-IN" sz="2200" dirty="0"/>
              <a:t>Structures, Names, and Abbreviations of 20 Common Amino Acids at Physiological p</a:t>
            </a:r>
            <a:r>
              <a:rPr lang="en-IN" sz="100" dirty="0"/>
              <a:t> </a:t>
            </a:r>
            <a:r>
              <a:rPr lang="en-IN" sz="2200" dirty="0"/>
              <a:t>H (7.4)</a:t>
            </a:r>
          </a:p>
        </p:txBody>
      </p:sp>
      <p:pic>
        <p:nvPicPr>
          <p:cNvPr id="2" name="Content Placeholder 1" descr="The six polar neutral amino acids are as follows. For long description in Notes pane, press F6."/>
          <p:cNvPicPr>
            <a:picLocks noGrp="1" noChangeAspect="1"/>
          </p:cNvPicPr>
          <p:nvPr>
            <p:ph sz="quarter" idx="16"/>
          </p:nvPr>
        </p:nvPicPr>
        <p:blipFill>
          <a:blip r:embed="rId3"/>
          <a:stretch>
            <a:fillRect/>
          </a:stretch>
        </p:blipFill>
        <p:spPr>
          <a:xfrm>
            <a:off x="578320" y="3477540"/>
            <a:ext cx="8193734" cy="2334970"/>
          </a:xfrm>
          <a:prstGeom prst="rect">
            <a:avLst/>
          </a:prstGeom>
        </p:spPr>
      </p:pic>
    </p:spTree>
    <p:extLst>
      <p:ext uri="{BB962C8B-B14F-4D97-AF65-F5344CB8AC3E}">
        <p14:creationId xmlns:p14="http://schemas.microsoft.com/office/powerpoint/2010/main" val="26837695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Optimum p</a:t>
            </a:r>
            <a:r>
              <a:rPr lang="en-IN" sz="100" dirty="0"/>
              <a:t> </a:t>
            </a:r>
            <a:r>
              <a:rPr lang="en-IN" dirty="0"/>
              <a:t>H Values</a:t>
            </a:r>
          </a:p>
        </p:txBody>
      </p:sp>
      <p:sp>
        <p:nvSpPr>
          <p:cNvPr id="5" name="Content Placeholder 4"/>
          <p:cNvSpPr>
            <a:spLocks noGrp="1"/>
          </p:cNvSpPr>
          <p:nvPr>
            <p:ph sz="quarter" idx="14"/>
          </p:nvPr>
        </p:nvSpPr>
        <p:spPr>
          <a:xfrm>
            <a:off x="457199" y="1558464"/>
            <a:ext cx="8232777" cy="1007755"/>
          </a:xfrm>
        </p:spPr>
        <p:txBody>
          <a:bodyPr/>
          <a:lstStyle/>
          <a:p>
            <a:pPr marL="432" indent="0">
              <a:spcBef>
                <a:spcPts val="600"/>
              </a:spcBef>
              <a:buNone/>
            </a:pPr>
            <a:r>
              <a:rPr lang="en-IN" dirty="0"/>
              <a:t>Enzymes in</a:t>
            </a:r>
          </a:p>
          <a:p>
            <a:pPr>
              <a:spcBef>
                <a:spcPts val="600"/>
              </a:spcBef>
            </a:pPr>
            <a:r>
              <a:rPr lang="en-IN" dirty="0"/>
              <a:t>the body have an </a:t>
            </a:r>
            <a:r>
              <a:rPr lang="en-IN" b="1" dirty="0"/>
              <a:t>optimum p</a:t>
            </a:r>
            <a:r>
              <a:rPr lang="en-IN" sz="100" b="1" dirty="0"/>
              <a:t> </a:t>
            </a:r>
            <a:r>
              <a:rPr lang="en-IN" b="1" dirty="0"/>
              <a:t>H</a:t>
            </a:r>
            <a:r>
              <a:rPr lang="en-IN" dirty="0"/>
              <a:t> of about 7.4</a:t>
            </a:r>
          </a:p>
          <a:p>
            <a:pPr>
              <a:spcBef>
                <a:spcPts val="600"/>
              </a:spcBef>
            </a:pPr>
            <a:r>
              <a:rPr lang="en-IN" dirty="0"/>
              <a:t>certain organs operate at lower and higher optimum p</a:t>
            </a:r>
            <a:r>
              <a:rPr lang="en-IN" sz="100" dirty="0"/>
              <a:t> </a:t>
            </a:r>
            <a:r>
              <a:rPr lang="en-IN" dirty="0"/>
              <a:t>H values</a:t>
            </a:r>
          </a:p>
        </p:txBody>
      </p:sp>
      <p:sp>
        <p:nvSpPr>
          <p:cNvPr id="6" name="Content Placeholder 5"/>
          <p:cNvSpPr>
            <a:spLocks noGrp="1"/>
          </p:cNvSpPr>
          <p:nvPr>
            <p:ph sz="quarter" idx="15"/>
          </p:nvPr>
        </p:nvSpPr>
        <p:spPr>
          <a:xfrm>
            <a:off x="457200" y="2743033"/>
            <a:ext cx="8232776" cy="378857"/>
          </a:xfrm>
        </p:spPr>
        <p:txBody>
          <a:bodyPr/>
          <a:lstStyle/>
          <a:p>
            <a:pPr marL="432" indent="0">
              <a:buNone/>
            </a:pPr>
            <a:r>
              <a:rPr lang="en-IN" b="1" dirty="0"/>
              <a:t>Table 16.10 </a:t>
            </a:r>
            <a:r>
              <a:rPr lang="en-IN" dirty="0"/>
              <a:t>Optimum p</a:t>
            </a:r>
            <a:r>
              <a:rPr lang="en-IN" sz="100" dirty="0"/>
              <a:t> </a:t>
            </a:r>
            <a:r>
              <a:rPr lang="en-IN" dirty="0"/>
              <a:t>H for Selected Enzymes</a:t>
            </a:r>
          </a:p>
        </p:txBody>
      </p:sp>
      <p:graphicFrame>
        <p:nvGraphicFramePr>
          <p:cNvPr id="2" name="Content Placeholder 1"/>
          <p:cNvGraphicFramePr>
            <a:graphicFrameLocks noGrp="1"/>
          </p:cNvGraphicFramePr>
          <p:nvPr>
            <p:ph sz="quarter" idx="16"/>
            <p:extLst/>
          </p:nvPr>
        </p:nvGraphicFramePr>
        <p:xfrm>
          <a:off x="460372" y="3298207"/>
          <a:ext cx="8229604" cy="2805210"/>
        </p:xfrm>
        <a:graphic>
          <a:graphicData uri="http://schemas.openxmlformats.org/drawingml/2006/table">
            <a:tbl>
              <a:tblPr firstRow="1" bandRow="1">
                <a:tableStyleId>{2D5ABB26-0587-4C30-8999-92F81FD0307C}</a:tableStyleId>
              </a:tblPr>
              <a:tblGrid>
                <a:gridCol w="2057401">
                  <a:extLst>
                    <a:ext uri="{9D8B030D-6E8A-4147-A177-3AD203B41FA5}">
                      <a16:colId xmlns:a16="http://schemas.microsoft.com/office/drawing/2014/main" val="805971049"/>
                    </a:ext>
                  </a:extLst>
                </a:gridCol>
                <a:gridCol w="2057401">
                  <a:extLst>
                    <a:ext uri="{9D8B030D-6E8A-4147-A177-3AD203B41FA5}">
                      <a16:colId xmlns:a16="http://schemas.microsoft.com/office/drawing/2014/main" val="2849204530"/>
                    </a:ext>
                  </a:extLst>
                </a:gridCol>
                <a:gridCol w="2057401">
                  <a:extLst>
                    <a:ext uri="{9D8B030D-6E8A-4147-A177-3AD203B41FA5}">
                      <a16:colId xmlns:a16="http://schemas.microsoft.com/office/drawing/2014/main" val="3734800487"/>
                    </a:ext>
                  </a:extLst>
                </a:gridCol>
                <a:gridCol w="2057401">
                  <a:extLst>
                    <a:ext uri="{9D8B030D-6E8A-4147-A177-3AD203B41FA5}">
                      <a16:colId xmlns:a16="http://schemas.microsoft.com/office/drawing/2014/main" val="687690331"/>
                    </a:ext>
                  </a:extLst>
                </a:gridCol>
              </a:tblGrid>
              <a:tr h="313211">
                <a:tc>
                  <a:txBody>
                    <a:bodyPr/>
                    <a:lstStyle/>
                    <a:p>
                      <a:r>
                        <a:rPr lang="en-US" b="1" dirty="0">
                          <a:solidFill>
                            <a:schemeClr val="tx1"/>
                          </a:solidFill>
                        </a:rPr>
                        <a:t>Enzyme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Substrate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Optimum p</a:t>
                      </a:r>
                      <a:r>
                        <a:rPr lang="en-US" sz="100" b="1" dirty="0">
                          <a:solidFill>
                            <a:schemeClr val="tx1"/>
                          </a:solidFill>
                        </a:rPr>
                        <a:t> </a:t>
                      </a:r>
                      <a:r>
                        <a:rPr lang="en-US"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502720"/>
                  </a:ext>
                </a:extLst>
              </a:tr>
              <a:tr h="265643">
                <a:tc>
                  <a:txBody>
                    <a:bodyPr/>
                    <a:lstStyle/>
                    <a:p>
                      <a:r>
                        <a:rPr lang="en-US" dirty="0">
                          <a:solidFill>
                            <a:schemeClr val="tx1"/>
                          </a:solidFill>
                        </a:rPr>
                        <a:t>Pepsin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Stomach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Peptide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370375"/>
                  </a:ext>
                </a:extLst>
              </a:tr>
              <a:tr h="273494">
                <a:tc>
                  <a:txBody>
                    <a:bodyPr/>
                    <a:lstStyle/>
                    <a:p>
                      <a:r>
                        <a:rPr lang="en-US" dirty="0">
                          <a:solidFill>
                            <a:schemeClr val="tx1"/>
                          </a:solidFill>
                        </a:rPr>
                        <a:t>Lactase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G</a:t>
                      </a:r>
                      <a:r>
                        <a:rPr lang="en-US" sz="100" dirty="0">
                          <a:solidFill>
                            <a:schemeClr val="tx1"/>
                          </a:solidFill>
                        </a:rPr>
                        <a:t> </a:t>
                      </a:r>
                      <a:r>
                        <a:rPr lang="en-US" dirty="0">
                          <a:solidFill>
                            <a:schemeClr val="tx1"/>
                          </a:solidFill>
                        </a:rPr>
                        <a:t>I tract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Lactose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9518018"/>
                  </a:ext>
                </a:extLst>
              </a:tr>
              <a:tr h="309054">
                <a:tc>
                  <a:txBody>
                    <a:bodyPr/>
                    <a:lstStyle/>
                    <a:p>
                      <a:r>
                        <a:rPr lang="en-US" dirty="0">
                          <a:solidFill>
                            <a:schemeClr val="tx1"/>
                          </a:solidFill>
                        </a:rPr>
                        <a:t>Sucrase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Small intestine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Sucrose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5276972"/>
                  </a:ext>
                </a:extLst>
              </a:tr>
              <a:tr h="326142">
                <a:tc>
                  <a:txBody>
                    <a:bodyPr/>
                    <a:lstStyle/>
                    <a:p>
                      <a:r>
                        <a:rPr lang="en-US" dirty="0">
                          <a:solidFill>
                            <a:schemeClr val="tx1"/>
                          </a:solidFill>
                        </a:rPr>
                        <a:t>Amylase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Pancreas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Amylose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6.7–7.0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732471"/>
                  </a:ext>
                </a:extLst>
              </a:tr>
              <a:tr h="306283">
                <a:tc>
                  <a:txBody>
                    <a:bodyPr/>
                    <a:lstStyle/>
                    <a:p>
                      <a:r>
                        <a:rPr lang="en-US" dirty="0">
                          <a:solidFill>
                            <a:schemeClr val="tx1"/>
                          </a:solidFill>
                        </a:rPr>
                        <a:t>Urease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Liver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Urea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691406"/>
                  </a:ext>
                </a:extLst>
              </a:tr>
              <a:tr h="304898">
                <a:tc>
                  <a:txBody>
                    <a:bodyPr/>
                    <a:lstStyle/>
                    <a:p>
                      <a:r>
                        <a:rPr lang="en-US" dirty="0">
                          <a:solidFill>
                            <a:schemeClr val="tx1"/>
                          </a:solidFill>
                        </a:rPr>
                        <a:t>Trypsin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Small intestine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Peptide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7.7–8.0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683420"/>
                  </a:ext>
                </a:extLst>
              </a:tr>
              <a:tr h="331222">
                <a:tc>
                  <a:txBody>
                    <a:bodyPr/>
                    <a:lstStyle/>
                    <a:p>
                      <a:r>
                        <a:rPr lang="en-US" dirty="0">
                          <a:solidFill>
                            <a:schemeClr val="tx1"/>
                          </a:solidFill>
                        </a:rPr>
                        <a:t>Lipase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Pancreas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Lipid (ester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789734"/>
                  </a:ext>
                </a:extLst>
              </a:tr>
              <a:tr h="302127">
                <a:tc>
                  <a:txBody>
                    <a:bodyPr/>
                    <a:lstStyle/>
                    <a:p>
                      <a:r>
                        <a:rPr lang="en-US" dirty="0">
                          <a:solidFill>
                            <a:schemeClr val="tx1"/>
                          </a:solidFill>
                        </a:rPr>
                        <a:t>Arginase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Liver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Arginine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396408"/>
                  </a:ext>
                </a:extLst>
              </a:tr>
            </a:tbl>
          </a:graphicData>
        </a:graphic>
      </p:graphicFrame>
    </p:spTree>
    <p:extLst>
      <p:ext uri="{BB962C8B-B14F-4D97-AF65-F5344CB8AC3E}">
        <p14:creationId xmlns:p14="http://schemas.microsoft.com/office/powerpoint/2010/main" val="26629595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Learning Check 1</a:t>
            </a:r>
          </a:p>
        </p:txBody>
      </p:sp>
      <p:sp>
        <p:nvSpPr>
          <p:cNvPr id="5" name="Content Placeholder 4"/>
          <p:cNvSpPr>
            <a:spLocks noGrp="1"/>
          </p:cNvSpPr>
          <p:nvPr>
            <p:ph sz="quarter" idx="14"/>
          </p:nvPr>
        </p:nvSpPr>
        <p:spPr>
          <a:xfrm>
            <a:off x="457200" y="1558463"/>
            <a:ext cx="5678129" cy="417821"/>
          </a:xfrm>
        </p:spPr>
        <p:txBody>
          <a:bodyPr/>
          <a:lstStyle/>
          <a:p>
            <a:pPr marL="432" indent="0">
              <a:buNone/>
            </a:pPr>
            <a:r>
              <a:rPr lang="en-IN" sz="2400" dirty="0" err="1"/>
              <a:t>Sucrase</a:t>
            </a:r>
            <a:r>
              <a:rPr lang="en-IN" sz="2400" dirty="0"/>
              <a:t> has an optimum temperature of</a:t>
            </a:r>
          </a:p>
        </p:txBody>
      </p:sp>
      <p:graphicFrame>
        <p:nvGraphicFramePr>
          <p:cNvPr id="3" name="Object 2" descr="37 degrees Celsius"/>
          <p:cNvGraphicFramePr>
            <a:graphicFrameLocks noChangeAspect="1"/>
          </p:cNvGraphicFramePr>
          <p:nvPr>
            <p:extLst/>
          </p:nvPr>
        </p:nvGraphicFramePr>
        <p:xfrm>
          <a:off x="6267860" y="1558463"/>
          <a:ext cx="647700" cy="355600"/>
        </p:xfrm>
        <a:graphic>
          <a:graphicData uri="http://schemas.openxmlformats.org/presentationml/2006/ole">
            <mc:AlternateContent xmlns:mc="http://schemas.openxmlformats.org/markup-compatibility/2006">
              <mc:Choice xmlns:v="urn:schemas-microsoft-com:vml" Requires="v">
                <p:oleObj spid="_x0000_s22536" name="Equation" r:id="rId3" imgW="647640" imgH="355320" progId="Equation.DSMT4">
                  <p:embed/>
                </p:oleObj>
              </mc:Choice>
              <mc:Fallback>
                <p:oleObj name="Equation" r:id="rId3" imgW="647640" imgH="355320" progId="Equation.DSMT4">
                  <p:embed/>
                  <p:pic>
                    <p:nvPicPr>
                      <p:cNvPr id="3" name="Object 2" descr="37 degrees Celsius"/>
                      <p:cNvPicPr/>
                      <p:nvPr/>
                    </p:nvPicPr>
                    <p:blipFill>
                      <a:blip r:embed="rId4"/>
                      <a:stretch>
                        <a:fillRect/>
                      </a:stretch>
                    </p:blipFill>
                    <p:spPr>
                      <a:xfrm>
                        <a:off x="6267860" y="1558463"/>
                        <a:ext cx="647700" cy="355600"/>
                      </a:xfrm>
                      <a:prstGeom prst="rect">
                        <a:avLst/>
                      </a:prstGeom>
                    </p:spPr>
                  </p:pic>
                </p:oleObj>
              </mc:Fallback>
            </mc:AlternateContent>
          </a:graphicData>
        </a:graphic>
      </p:graphicFrame>
      <p:sp>
        <p:nvSpPr>
          <p:cNvPr id="6" name="Content Placeholder 5"/>
          <p:cNvSpPr>
            <a:spLocks noGrp="1"/>
          </p:cNvSpPr>
          <p:nvPr>
            <p:ph sz="quarter" idx="15"/>
          </p:nvPr>
        </p:nvSpPr>
        <p:spPr>
          <a:xfrm>
            <a:off x="7048091" y="1563961"/>
            <a:ext cx="1079160" cy="412323"/>
          </a:xfrm>
        </p:spPr>
        <p:txBody>
          <a:bodyPr/>
          <a:lstStyle/>
          <a:p>
            <a:pPr marL="432" indent="0">
              <a:buNone/>
            </a:pPr>
            <a:r>
              <a:rPr lang="en-IN" sz="2400" dirty="0"/>
              <a:t>and an</a:t>
            </a:r>
          </a:p>
        </p:txBody>
      </p:sp>
      <p:sp>
        <p:nvSpPr>
          <p:cNvPr id="7" name="Content Placeholder 6"/>
          <p:cNvSpPr>
            <a:spLocks noGrp="1"/>
          </p:cNvSpPr>
          <p:nvPr>
            <p:ph sz="quarter" idx="16"/>
          </p:nvPr>
        </p:nvSpPr>
        <p:spPr>
          <a:xfrm>
            <a:off x="457199" y="2079523"/>
            <a:ext cx="8364071" cy="825909"/>
          </a:xfrm>
        </p:spPr>
        <p:txBody>
          <a:bodyPr/>
          <a:lstStyle/>
          <a:p>
            <a:pPr marL="432" indent="0">
              <a:buNone/>
            </a:pPr>
            <a:r>
              <a:rPr lang="en-IN" sz="2400" dirty="0"/>
              <a:t>optimum p</a:t>
            </a:r>
            <a:r>
              <a:rPr lang="en-IN" sz="100" dirty="0"/>
              <a:t> </a:t>
            </a:r>
            <a:r>
              <a:rPr lang="en-IN" sz="2400" dirty="0"/>
              <a:t>H of 6.2. Determine the impact of each change on the enzyme activity.</a:t>
            </a:r>
          </a:p>
        </p:txBody>
      </p:sp>
      <p:sp>
        <p:nvSpPr>
          <p:cNvPr id="8" name="Content Placeholder 7"/>
          <p:cNvSpPr>
            <a:spLocks noGrp="1"/>
          </p:cNvSpPr>
          <p:nvPr>
            <p:ph sz="quarter" idx="17"/>
          </p:nvPr>
        </p:nvSpPr>
        <p:spPr>
          <a:xfrm>
            <a:off x="1972937" y="3034306"/>
            <a:ext cx="4618773" cy="372571"/>
          </a:xfrm>
        </p:spPr>
        <p:txBody>
          <a:bodyPr/>
          <a:lstStyle/>
          <a:p>
            <a:pPr marL="432" indent="0">
              <a:buNone/>
            </a:pPr>
            <a:r>
              <a:rPr lang="en-IN" sz="2400" dirty="0"/>
              <a:t>no change increases decreases</a:t>
            </a:r>
          </a:p>
        </p:txBody>
      </p:sp>
      <p:sp>
        <p:nvSpPr>
          <p:cNvPr id="9" name="Content Placeholder 8"/>
          <p:cNvSpPr>
            <a:spLocks noGrp="1"/>
          </p:cNvSpPr>
          <p:nvPr>
            <p:ph sz="quarter" idx="18"/>
          </p:nvPr>
        </p:nvSpPr>
        <p:spPr>
          <a:xfrm>
            <a:off x="457200" y="3933410"/>
            <a:ext cx="3730239" cy="432402"/>
          </a:xfrm>
        </p:spPr>
        <p:txBody>
          <a:bodyPr/>
          <a:lstStyle/>
          <a:p>
            <a:pPr marL="432" indent="0">
              <a:buNone/>
            </a:pPr>
            <a:r>
              <a:rPr lang="en-IN" sz="2400" dirty="0">
                <a:solidFill>
                  <a:schemeClr val="tx2"/>
                </a:solidFill>
              </a:rPr>
              <a:t>A. </a:t>
            </a:r>
            <a:r>
              <a:rPr lang="en-IN" sz="2400" dirty="0"/>
              <a:t>changing the p</a:t>
            </a:r>
            <a:r>
              <a:rPr lang="en-IN" sz="100" dirty="0"/>
              <a:t> </a:t>
            </a:r>
            <a:r>
              <a:rPr lang="en-IN" sz="2400" dirty="0"/>
              <a:t>H to 4</a:t>
            </a:r>
          </a:p>
        </p:txBody>
      </p:sp>
      <p:sp>
        <p:nvSpPr>
          <p:cNvPr id="10" name="Content Placeholder 9"/>
          <p:cNvSpPr>
            <a:spLocks noGrp="1"/>
          </p:cNvSpPr>
          <p:nvPr>
            <p:ph sz="quarter" idx="19"/>
          </p:nvPr>
        </p:nvSpPr>
        <p:spPr>
          <a:xfrm>
            <a:off x="457200" y="4490602"/>
            <a:ext cx="3470032" cy="466880"/>
          </a:xfrm>
        </p:spPr>
        <p:txBody>
          <a:bodyPr/>
          <a:lstStyle/>
          <a:p>
            <a:pPr marL="0" indent="0">
              <a:buNone/>
            </a:pPr>
            <a:r>
              <a:rPr lang="en-IN" sz="2400" dirty="0">
                <a:solidFill>
                  <a:schemeClr val="tx2"/>
                </a:solidFill>
              </a:rPr>
              <a:t>B. </a:t>
            </a:r>
            <a:r>
              <a:rPr lang="en-IN" sz="2400" dirty="0"/>
              <a:t>running the reaction at</a:t>
            </a:r>
          </a:p>
        </p:txBody>
      </p:sp>
      <p:graphicFrame>
        <p:nvGraphicFramePr>
          <p:cNvPr id="16" name="Object 15" descr="70 degrees Celsius"/>
          <p:cNvGraphicFramePr>
            <a:graphicFrameLocks noChangeAspect="1"/>
          </p:cNvGraphicFramePr>
          <p:nvPr>
            <p:extLst/>
          </p:nvPr>
        </p:nvGraphicFramePr>
        <p:xfrm>
          <a:off x="3968103" y="4481321"/>
          <a:ext cx="647700" cy="355600"/>
        </p:xfrm>
        <a:graphic>
          <a:graphicData uri="http://schemas.openxmlformats.org/presentationml/2006/ole">
            <mc:AlternateContent xmlns:mc="http://schemas.openxmlformats.org/markup-compatibility/2006">
              <mc:Choice xmlns:v="urn:schemas-microsoft-com:vml" Requires="v">
                <p:oleObj spid="_x0000_s22537" name="Equation" r:id="rId5" imgW="647640" imgH="355320" progId="Equation.DSMT4">
                  <p:embed/>
                </p:oleObj>
              </mc:Choice>
              <mc:Fallback>
                <p:oleObj name="Equation" r:id="rId5" imgW="647640" imgH="355320" progId="Equation.DSMT4">
                  <p:embed/>
                  <p:pic>
                    <p:nvPicPr>
                      <p:cNvPr id="16" name="Object 15" descr="70 degrees Celsius"/>
                      <p:cNvPicPr/>
                      <p:nvPr/>
                    </p:nvPicPr>
                    <p:blipFill>
                      <a:blip r:embed="rId6"/>
                      <a:stretch>
                        <a:fillRect/>
                      </a:stretch>
                    </p:blipFill>
                    <p:spPr>
                      <a:xfrm>
                        <a:off x="3968103" y="4481321"/>
                        <a:ext cx="647700" cy="355600"/>
                      </a:xfrm>
                      <a:prstGeom prst="rect">
                        <a:avLst/>
                      </a:prstGeom>
                    </p:spPr>
                  </p:pic>
                </p:oleObj>
              </mc:Fallback>
            </mc:AlternateContent>
          </a:graphicData>
        </a:graphic>
      </p:graphicFrame>
    </p:spTree>
    <p:extLst>
      <p:ext uri="{BB962C8B-B14F-4D97-AF65-F5344CB8AC3E}">
        <p14:creationId xmlns:p14="http://schemas.microsoft.com/office/powerpoint/2010/main" val="1308926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Solution 1</a:t>
            </a:r>
          </a:p>
        </p:txBody>
      </p:sp>
      <p:sp>
        <p:nvSpPr>
          <p:cNvPr id="5" name="Content Placeholder 4"/>
          <p:cNvSpPr>
            <a:spLocks noGrp="1"/>
          </p:cNvSpPr>
          <p:nvPr>
            <p:ph sz="quarter" idx="14"/>
          </p:nvPr>
        </p:nvSpPr>
        <p:spPr>
          <a:xfrm>
            <a:off x="457200" y="1558463"/>
            <a:ext cx="5678129" cy="417821"/>
          </a:xfrm>
        </p:spPr>
        <p:txBody>
          <a:bodyPr/>
          <a:lstStyle/>
          <a:p>
            <a:pPr marL="432" indent="0">
              <a:buNone/>
            </a:pPr>
            <a:r>
              <a:rPr lang="en-IN" sz="2400" dirty="0" err="1"/>
              <a:t>Sucrase</a:t>
            </a:r>
            <a:r>
              <a:rPr lang="en-IN" sz="2400" dirty="0"/>
              <a:t> has an optimum temperature of</a:t>
            </a:r>
          </a:p>
        </p:txBody>
      </p:sp>
      <p:graphicFrame>
        <p:nvGraphicFramePr>
          <p:cNvPr id="3" name="Object 2" descr="37 degrees Celsius"/>
          <p:cNvGraphicFramePr>
            <a:graphicFrameLocks noChangeAspect="1"/>
          </p:cNvGraphicFramePr>
          <p:nvPr>
            <p:extLst/>
          </p:nvPr>
        </p:nvGraphicFramePr>
        <p:xfrm>
          <a:off x="6267860" y="1558463"/>
          <a:ext cx="647700" cy="355600"/>
        </p:xfrm>
        <a:graphic>
          <a:graphicData uri="http://schemas.openxmlformats.org/presentationml/2006/ole">
            <mc:AlternateContent xmlns:mc="http://schemas.openxmlformats.org/markup-compatibility/2006">
              <mc:Choice xmlns:v="urn:schemas-microsoft-com:vml" Requires="v">
                <p:oleObj spid="_x0000_s23560" name="Equation" r:id="rId3" imgW="647640" imgH="355320" progId="Equation.DSMT4">
                  <p:embed/>
                </p:oleObj>
              </mc:Choice>
              <mc:Fallback>
                <p:oleObj name="Equation" r:id="rId3" imgW="647640" imgH="355320" progId="Equation.DSMT4">
                  <p:embed/>
                  <p:pic>
                    <p:nvPicPr>
                      <p:cNvPr id="3" name="Object 2" descr="37 degrees Celsius"/>
                      <p:cNvPicPr/>
                      <p:nvPr/>
                    </p:nvPicPr>
                    <p:blipFill>
                      <a:blip r:embed="rId4"/>
                      <a:stretch>
                        <a:fillRect/>
                      </a:stretch>
                    </p:blipFill>
                    <p:spPr>
                      <a:xfrm>
                        <a:off x="6267860" y="1558463"/>
                        <a:ext cx="647700" cy="355600"/>
                      </a:xfrm>
                      <a:prstGeom prst="rect">
                        <a:avLst/>
                      </a:prstGeom>
                    </p:spPr>
                  </p:pic>
                </p:oleObj>
              </mc:Fallback>
            </mc:AlternateContent>
          </a:graphicData>
        </a:graphic>
      </p:graphicFrame>
      <p:sp>
        <p:nvSpPr>
          <p:cNvPr id="6" name="Content Placeholder 5"/>
          <p:cNvSpPr>
            <a:spLocks noGrp="1"/>
          </p:cNvSpPr>
          <p:nvPr>
            <p:ph sz="quarter" idx="15"/>
          </p:nvPr>
        </p:nvSpPr>
        <p:spPr>
          <a:xfrm>
            <a:off x="7048091" y="1563961"/>
            <a:ext cx="1079160" cy="412323"/>
          </a:xfrm>
        </p:spPr>
        <p:txBody>
          <a:bodyPr/>
          <a:lstStyle/>
          <a:p>
            <a:pPr marL="432" indent="0">
              <a:buNone/>
            </a:pPr>
            <a:r>
              <a:rPr lang="en-IN" sz="2400" dirty="0"/>
              <a:t>and an</a:t>
            </a:r>
          </a:p>
        </p:txBody>
      </p:sp>
      <p:sp>
        <p:nvSpPr>
          <p:cNvPr id="7" name="Content Placeholder 6"/>
          <p:cNvSpPr>
            <a:spLocks noGrp="1"/>
          </p:cNvSpPr>
          <p:nvPr>
            <p:ph sz="quarter" idx="16"/>
          </p:nvPr>
        </p:nvSpPr>
        <p:spPr>
          <a:xfrm>
            <a:off x="457199" y="2079523"/>
            <a:ext cx="8346141" cy="825909"/>
          </a:xfrm>
        </p:spPr>
        <p:txBody>
          <a:bodyPr/>
          <a:lstStyle/>
          <a:p>
            <a:pPr marL="432" indent="0">
              <a:buNone/>
            </a:pPr>
            <a:r>
              <a:rPr lang="en-IN" sz="2400" dirty="0"/>
              <a:t>optimum p</a:t>
            </a:r>
            <a:r>
              <a:rPr lang="en-IN" sz="100" dirty="0"/>
              <a:t> </a:t>
            </a:r>
            <a:r>
              <a:rPr lang="en-IN" sz="2400" dirty="0"/>
              <a:t>H of 6.2. Determine the impact of each change on the enzyme activity.</a:t>
            </a:r>
          </a:p>
        </p:txBody>
      </p:sp>
      <p:sp>
        <p:nvSpPr>
          <p:cNvPr id="8" name="Content Placeholder 7"/>
          <p:cNvSpPr>
            <a:spLocks noGrp="1"/>
          </p:cNvSpPr>
          <p:nvPr>
            <p:ph sz="quarter" idx="17"/>
          </p:nvPr>
        </p:nvSpPr>
        <p:spPr>
          <a:xfrm>
            <a:off x="1972937" y="3034306"/>
            <a:ext cx="4618773" cy="461929"/>
          </a:xfrm>
        </p:spPr>
        <p:txBody>
          <a:bodyPr/>
          <a:lstStyle/>
          <a:p>
            <a:pPr marL="432" indent="0">
              <a:buNone/>
            </a:pPr>
            <a:r>
              <a:rPr lang="en-IN" sz="2400" dirty="0"/>
              <a:t>no change increases decreases</a:t>
            </a:r>
          </a:p>
        </p:txBody>
      </p:sp>
      <p:sp>
        <p:nvSpPr>
          <p:cNvPr id="9" name="Content Placeholder 8"/>
          <p:cNvSpPr>
            <a:spLocks noGrp="1"/>
          </p:cNvSpPr>
          <p:nvPr>
            <p:ph sz="quarter" idx="18"/>
          </p:nvPr>
        </p:nvSpPr>
        <p:spPr>
          <a:xfrm>
            <a:off x="457200" y="3933410"/>
            <a:ext cx="3730239" cy="423437"/>
          </a:xfrm>
        </p:spPr>
        <p:txBody>
          <a:bodyPr/>
          <a:lstStyle/>
          <a:p>
            <a:pPr marL="432" indent="0">
              <a:buNone/>
            </a:pPr>
            <a:r>
              <a:rPr lang="en-IN" sz="2400" dirty="0">
                <a:solidFill>
                  <a:schemeClr val="tx2"/>
                </a:solidFill>
              </a:rPr>
              <a:t>A. </a:t>
            </a:r>
            <a:r>
              <a:rPr lang="en-IN" sz="2400" dirty="0"/>
              <a:t>changing the p</a:t>
            </a:r>
            <a:r>
              <a:rPr lang="en-IN" sz="100" dirty="0"/>
              <a:t> </a:t>
            </a:r>
            <a:r>
              <a:rPr lang="en-IN" sz="2400" dirty="0"/>
              <a:t>H to 4</a:t>
            </a:r>
          </a:p>
        </p:txBody>
      </p:sp>
      <p:sp>
        <p:nvSpPr>
          <p:cNvPr id="10" name="Content Placeholder 9"/>
          <p:cNvSpPr>
            <a:spLocks noGrp="1"/>
          </p:cNvSpPr>
          <p:nvPr>
            <p:ph sz="quarter" idx="19"/>
          </p:nvPr>
        </p:nvSpPr>
        <p:spPr>
          <a:xfrm>
            <a:off x="5349118" y="3984792"/>
            <a:ext cx="1698973" cy="372055"/>
          </a:xfrm>
        </p:spPr>
        <p:txBody>
          <a:bodyPr/>
          <a:lstStyle/>
          <a:p>
            <a:pPr marL="432" indent="0">
              <a:buNone/>
            </a:pPr>
            <a:r>
              <a:rPr lang="en-IN" sz="2400" b="1" dirty="0"/>
              <a:t>decreases</a:t>
            </a:r>
          </a:p>
        </p:txBody>
      </p:sp>
      <p:sp>
        <p:nvSpPr>
          <p:cNvPr id="11" name="Content Placeholder 10"/>
          <p:cNvSpPr>
            <a:spLocks noGrp="1"/>
          </p:cNvSpPr>
          <p:nvPr>
            <p:ph sz="quarter" idx="20"/>
          </p:nvPr>
        </p:nvSpPr>
        <p:spPr>
          <a:xfrm>
            <a:off x="457199" y="4498743"/>
            <a:ext cx="3458309" cy="363914"/>
          </a:xfrm>
        </p:spPr>
        <p:txBody>
          <a:bodyPr/>
          <a:lstStyle/>
          <a:p>
            <a:pPr marL="0" indent="0">
              <a:buNone/>
            </a:pPr>
            <a:r>
              <a:rPr lang="en-IN" sz="2400" dirty="0">
                <a:solidFill>
                  <a:schemeClr val="tx2"/>
                </a:solidFill>
              </a:rPr>
              <a:t>B. </a:t>
            </a:r>
            <a:r>
              <a:rPr lang="en-IN" sz="2400" dirty="0"/>
              <a:t>running the reaction at</a:t>
            </a:r>
          </a:p>
        </p:txBody>
      </p:sp>
      <p:graphicFrame>
        <p:nvGraphicFramePr>
          <p:cNvPr id="16" name="Object 15" descr="70 degrees Celsius"/>
          <p:cNvGraphicFramePr>
            <a:graphicFrameLocks noChangeAspect="1"/>
          </p:cNvGraphicFramePr>
          <p:nvPr>
            <p:extLst/>
          </p:nvPr>
        </p:nvGraphicFramePr>
        <p:xfrm>
          <a:off x="4018343" y="4481321"/>
          <a:ext cx="647700" cy="355600"/>
        </p:xfrm>
        <a:graphic>
          <a:graphicData uri="http://schemas.openxmlformats.org/presentationml/2006/ole">
            <mc:AlternateContent xmlns:mc="http://schemas.openxmlformats.org/markup-compatibility/2006">
              <mc:Choice xmlns:v="urn:schemas-microsoft-com:vml" Requires="v">
                <p:oleObj spid="_x0000_s23561" name="Equation" r:id="rId5" imgW="647640" imgH="355320" progId="Equation.DSMT4">
                  <p:embed/>
                </p:oleObj>
              </mc:Choice>
              <mc:Fallback>
                <p:oleObj name="Equation" r:id="rId5" imgW="647640" imgH="355320" progId="Equation.DSMT4">
                  <p:embed/>
                  <p:pic>
                    <p:nvPicPr>
                      <p:cNvPr id="16" name="Object 15" descr="70 degrees Celsius"/>
                      <p:cNvPicPr/>
                      <p:nvPr/>
                    </p:nvPicPr>
                    <p:blipFill>
                      <a:blip r:embed="rId6"/>
                      <a:stretch>
                        <a:fillRect/>
                      </a:stretch>
                    </p:blipFill>
                    <p:spPr>
                      <a:xfrm>
                        <a:off x="4018343" y="4481321"/>
                        <a:ext cx="647700" cy="355600"/>
                      </a:xfrm>
                      <a:prstGeom prst="rect">
                        <a:avLst/>
                      </a:prstGeom>
                    </p:spPr>
                  </p:pic>
                </p:oleObj>
              </mc:Fallback>
            </mc:AlternateContent>
          </a:graphicData>
        </a:graphic>
      </p:graphicFrame>
      <p:sp>
        <p:nvSpPr>
          <p:cNvPr id="12" name="Content Placeholder 11"/>
          <p:cNvSpPr>
            <a:spLocks noGrp="1"/>
          </p:cNvSpPr>
          <p:nvPr>
            <p:ph sz="quarter" idx="21"/>
          </p:nvPr>
        </p:nvSpPr>
        <p:spPr>
          <a:xfrm>
            <a:off x="5366518" y="4490602"/>
            <a:ext cx="1738317" cy="404432"/>
          </a:xfrm>
        </p:spPr>
        <p:txBody>
          <a:bodyPr/>
          <a:lstStyle/>
          <a:p>
            <a:pPr marL="432" indent="0">
              <a:buNone/>
            </a:pPr>
            <a:r>
              <a:rPr lang="en-IN" sz="2400" b="1" dirty="0"/>
              <a:t>decreases</a:t>
            </a:r>
          </a:p>
        </p:txBody>
      </p:sp>
    </p:spTree>
    <p:extLst>
      <p:ext uri="{BB962C8B-B14F-4D97-AF65-F5344CB8AC3E}">
        <p14:creationId xmlns:p14="http://schemas.microsoft.com/office/powerpoint/2010/main" val="34728726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F0AFD-AE2B-4F5F-B4AA-FB7F0C6E3D4A}"/>
              </a:ext>
            </a:extLst>
          </p:cNvPr>
          <p:cNvSpPr>
            <a:spLocks noGrp="1"/>
          </p:cNvSpPr>
          <p:nvPr>
            <p:ph type="title"/>
          </p:nvPr>
        </p:nvSpPr>
        <p:spPr/>
        <p:txBody>
          <a:bodyPr/>
          <a:lstStyle/>
          <a:p>
            <a:r>
              <a:rPr lang="en-US" dirty="0"/>
              <a:t>Enzyme Inhibition</a:t>
            </a:r>
          </a:p>
        </p:txBody>
      </p:sp>
      <p:sp>
        <p:nvSpPr>
          <p:cNvPr id="3" name="Content Placeholder 2">
            <a:extLst>
              <a:ext uri="{FF2B5EF4-FFF2-40B4-BE49-F238E27FC236}">
                <a16:creationId xmlns:a16="http://schemas.microsoft.com/office/drawing/2014/main" id="{1C873290-CBEA-4B2A-8279-7C81AE0262D1}"/>
              </a:ext>
            </a:extLst>
          </p:cNvPr>
          <p:cNvSpPr>
            <a:spLocks noGrp="1"/>
          </p:cNvSpPr>
          <p:nvPr>
            <p:ph sz="quarter" idx="13"/>
          </p:nvPr>
        </p:nvSpPr>
        <p:spPr>
          <a:xfrm>
            <a:off x="457200" y="1556327"/>
            <a:ext cx="8229600" cy="1570332"/>
          </a:xfrm>
        </p:spPr>
        <p:txBody>
          <a:bodyPr/>
          <a:lstStyle/>
          <a:p>
            <a:pPr marL="432" indent="0">
              <a:buNone/>
            </a:pPr>
            <a:r>
              <a:rPr lang="en-US" b="1" dirty="0"/>
              <a:t>Inhibitors</a:t>
            </a:r>
          </a:p>
          <a:p>
            <a:r>
              <a:rPr lang="en-US" dirty="0"/>
              <a:t>are molecules that cause a loss of catalytic activity</a:t>
            </a:r>
          </a:p>
          <a:p>
            <a:r>
              <a:rPr lang="en-US" dirty="0"/>
              <a:t>prevent substrates from fitting into the active sites</a:t>
            </a:r>
          </a:p>
        </p:txBody>
      </p:sp>
      <p:graphicFrame>
        <p:nvGraphicFramePr>
          <p:cNvPr id="4" name="Object 3" descr="E plus S yields E S in a reversible reaction, which yields E plus P. E plus I yields E I in a reversible reaction, which does not yield P.">
            <a:extLst>
              <a:ext uri="{FF2B5EF4-FFF2-40B4-BE49-F238E27FC236}">
                <a16:creationId xmlns:a16="http://schemas.microsoft.com/office/drawing/2014/main" id="{373A898F-BA88-4D7E-89E0-33ED4B48D849}"/>
              </a:ext>
            </a:extLst>
          </p:cNvPr>
          <p:cNvGraphicFramePr>
            <a:graphicFrameLocks noChangeAspect="1"/>
          </p:cNvGraphicFramePr>
          <p:nvPr>
            <p:extLst/>
          </p:nvPr>
        </p:nvGraphicFramePr>
        <p:xfrm>
          <a:off x="744538" y="3513138"/>
          <a:ext cx="4203700" cy="965200"/>
        </p:xfrm>
        <a:graphic>
          <a:graphicData uri="http://schemas.openxmlformats.org/presentationml/2006/ole">
            <mc:AlternateContent xmlns:mc="http://schemas.openxmlformats.org/markup-compatibility/2006">
              <mc:Choice xmlns:v="urn:schemas-microsoft-com:vml" Requires="v">
                <p:oleObj spid="_x0000_s24581" name="Equation" r:id="rId3" imgW="4203360" imgH="965160" progId="Equation.DSMT4">
                  <p:embed/>
                </p:oleObj>
              </mc:Choice>
              <mc:Fallback>
                <p:oleObj name="Equation" r:id="rId3" imgW="4203360" imgH="965160" progId="Equation.DSMT4">
                  <p:embed/>
                  <p:pic>
                    <p:nvPicPr>
                      <p:cNvPr id="4" name="Object 3" descr="E plus S yields E S in a reversible reaction, which yields E plus P. E plus I yields E I in a reversible reaction, which does not yield P.">
                        <a:extLst>
                          <a:ext uri="{FF2B5EF4-FFF2-40B4-BE49-F238E27FC236}">
                            <a16:creationId xmlns:a16="http://schemas.microsoft.com/office/drawing/2014/main" id="{373A898F-BA88-4D7E-89E0-33ED4B48D849}"/>
                          </a:ext>
                        </a:extLst>
                      </p:cNvPr>
                      <p:cNvPicPr/>
                      <p:nvPr/>
                    </p:nvPicPr>
                    <p:blipFill>
                      <a:blip r:embed="rId4"/>
                      <a:stretch>
                        <a:fillRect/>
                      </a:stretch>
                    </p:blipFill>
                    <p:spPr>
                      <a:xfrm>
                        <a:off x="744538" y="3513138"/>
                        <a:ext cx="4203700" cy="965200"/>
                      </a:xfrm>
                      <a:prstGeom prst="rect">
                        <a:avLst/>
                      </a:prstGeom>
                    </p:spPr>
                  </p:pic>
                </p:oleObj>
              </mc:Fallback>
            </mc:AlternateContent>
          </a:graphicData>
        </a:graphic>
      </p:graphicFrame>
    </p:spTree>
    <p:extLst>
      <p:ext uri="{BB962C8B-B14F-4D97-AF65-F5344CB8AC3E}">
        <p14:creationId xmlns:p14="http://schemas.microsoft.com/office/powerpoint/2010/main" val="1435021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Competitive Inhibition </a:t>
            </a:r>
            <a:r>
              <a:rPr lang="en-IN" sz="2000" b="0" dirty="0"/>
              <a:t>(1 of 2)</a:t>
            </a:r>
          </a:p>
        </p:txBody>
      </p:sp>
      <p:sp>
        <p:nvSpPr>
          <p:cNvPr id="5" name="Content Placeholder 4"/>
          <p:cNvSpPr>
            <a:spLocks noGrp="1"/>
          </p:cNvSpPr>
          <p:nvPr>
            <p:ph sz="quarter" idx="13"/>
          </p:nvPr>
        </p:nvSpPr>
        <p:spPr>
          <a:xfrm>
            <a:off x="457200" y="1556327"/>
            <a:ext cx="8524568" cy="2267528"/>
          </a:xfrm>
        </p:spPr>
        <p:txBody>
          <a:bodyPr/>
          <a:lstStyle/>
          <a:p>
            <a:pPr marL="432" indent="0">
              <a:buNone/>
            </a:pPr>
            <a:r>
              <a:rPr lang="en-IN" sz="2400" dirty="0"/>
              <a:t>A </a:t>
            </a:r>
            <a:r>
              <a:rPr lang="en-IN" sz="2400" b="1" dirty="0"/>
              <a:t>competitive inhibitor</a:t>
            </a:r>
          </a:p>
          <a:p>
            <a:r>
              <a:rPr lang="en-IN" sz="2400" dirty="0"/>
              <a:t>has a structure that is similar to that of the substrate</a:t>
            </a:r>
          </a:p>
          <a:p>
            <a:r>
              <a:rPr lang="en-IN" sz="2400" dirty="0"/>
              <a:t>competes with the substrate for the active site</a:t>
            </a:r>
          </a:p>
          <a:p>
            <a:r>
              <a:rPr lang="en-IN" sz="2400" dirty="0"/>
              <a:t>has its effect reversed by increasing substrate concentration</a:t>
            </a:r>
          </a:p>
        </p:txBody>
      </p:sp>
      <p:pic>
        <p:nvPicPr>
          <p:cNvPr id="7" name="Content Placeholder 6" descr="E + S is in equilibrium with E S and E S yields E + P. The route is favored when S is high and I is low. When I is high and S is low, the route favored is E + I is in equilibrium with E I."/>
          <p:cNvPicPr>
            <a:picLocks noGrp="1" noChangeAspect="1"/>
          </p:cNvPicPr>
          <p:nvPr>
            <p:ph sz="quarter" idx="14"/>
          </p:nvPr>
        </p:nvPicPr>
        <p:blipFill>
          <a:blip r:embed="rId2"/>
          <a:stretch>
            <a:fillRect/>
          </a:stretch>
        </p:blipFill>
        <p:spPr>
          <a:xfrm>
            <a:off x="807029" y="3971925"/>
            <a:ext cx="7529942" cy="2105025"/>
          </a:xfrm>
          <a:prstGeom prst="rect">
            <a:avLst/>
          </a:prstGeom>
        </p:spPr>
      </p:pic>
    </p:spTree>
    <p:extLst>
      <p:ext uri="{BB962C8B-B14F-4D97-AF65-F5344CB8AC3E}">
        <p14:creationId xmlns:p14="http://schemas.microsoft.com/office/powerpoint/2010/main" val="2420388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Competitive Inhibition </a:t>
            </a:r>
            <a:r>
              <a:rPr lang="en-IN" sz="2000" b="0" dirty="0"/>
              <a:t>(2 of 2)</a:t>
            </a:r>
          </a:p>
        </p:txBody>
      </p:sp>
      <p:pic>
        <p:nvPicPr>
          <p:cNvPr id="4" name="Content Placeholder 3" descr="Enzyme E + substrate S yields an enzyme-substrate complex, E S, with the substrate bonded to the active site of the enzyme. For long description in Notes pane, press F6."/>
          <p:cNvPicPr>
            <a:picLocks noGrp="1" noChangeAspect="1"/>
          </p:cNvPicPr>
          <p:nvPr>
            <p:ph sz="quarter" idx="13"/>
          </p:nvPr>
        </p:nvPicPr>
        <p:blipFill>
          <a:blip r:embed="rId3"/>
          <a:stretch>
            <a:fillRect/>
          </a:stretch>
        </p:blipFill>
        <p:spPr>
          <a:xfrm>
            <a:off x="493422" y="1647227"/>
            <a:ext cx="8157155" cy="4285859"/>
          </a:xfrm>
          <a:prstGeom prst="rect">
            <a:avLst/>
          </a:prstGeom>
        </p:spPr>
      </p:pic>
    </p:spTree>
    <p:extLst>
      <p:ext uri="{BB962C8B-B14F-4D97-AF65-F5344CB8AC3E}">
        <p14:creationId xmlns:p14="http://schemas.microsoft.com/office/powerpoint/2010/main" val="42738087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EAFB-3D4C-47DA-97C6-B3220996ACAC}"/>
              </a:ext>
            </a:extLst>
          </p:cNvPr>
          <p:cNvSpPr>
            <a:spLocks noGrp="1"/>
          </p:cNvSpPr>
          <p:nvPr>
            <p:ph type="title"/>
          </p:nvPr>
        </p:nvSpPr>
        <p:spPr/>
        <p:txBody>
          <a:bodyPr/>
          <a:lstStyle/>
          <a:p>
            <a:r>
              <a:rPr lang="en-US" dirty="0"/>
              <a:t>Noncompetitive Inhibition </a:t>
            </a:r>
            <a:r>
              <a:rPr lang="en-US" sz="2000" b="0" dirty="0"/>
              <a:t>(1 of 2)</a:t>
            </a:r>
          </a:p>
        </p:txBody>
      </p:sp>
      <p:sp>
        <p:nvSpPr>
          <p:cNvPr id="3" name="Content Placeholder 2">
            <a:extLst>
              <a:ext uri="{FF2B5EF4-FFF2-40B4-BE49-F238E27FC236}">
                <a16:creationId xmlns:a16="http://schemas.microsoft.com/office/drawing/2014/main" id="{ADB08305-0B8E-480D-A878-15CF9427C5DF}"/>
              </a:ext>
            </a:extLst>
          </p:cNvPr>
          <p:cNvSpPr>
            <a:spLocks noGrp="1"/>
          </p:cNvSpPr>
          <p:nvPr>
            <p:ph sz="quarter" idx="13"/>
          </p:nvPr>
        </p:nvSpPr>
        <p:spPr/>
        <p:txBody>
          <a:bodyPr/>
          <a:lstStyle/>
          <a:p>
            <a:pPr marL="432" indent="0">
              <a:buNone/>
            </a:pPr>
            <a:r>
              <a:rPr lang="en-US" dirty="0"/>
              <a:t>A </a:t>
            </a:r>
            <a:r>
              <a:rPr lang="en-US" b="1" dirty="0"/>
              <a:t>noncompetitive inhibitor</a:t>
            </a:r>
          </a:p>
          <a:p>
            <a:r>
              <a:rPr lang="en-US" dirty="0"/>
              <a:t>has a structure that is much different than that of the substrate</a:t>
            </a:r>
          </a:p>
          <a:p>
            <a:r>
              <a:rPr lang="en-US" dirty="0"/>
              <a:t>binds to an enzyme at a site other than the active site and distorts the shape of the enzyme by altering the shape of the active site</a:t>
            </a:r>
          </a:p>
          <a:p>
            <a:r>
              <a:rPr lang="en-US" dirty="0"/>
              <a:t>prevents the binding of the substrate</a:t>
            </a:r>
          </a:p>
          <a:p>
            <a:r>
              <a:rPr lang="en-US" dirty="0"/>
              <a:t>cannot have its effect reversed by adding more substrate</a:t>
            </a:r>
          </a:p>
        </p:txBody>
      </p:sp>
    </p:spTree>
    <p:extLst>
      <p:ext uri="{BB962C8B-B14F-4D97-AF65-F5344CB8AC3E}">
        <p14:creationId xmlns:p14="http://schemas.microsoft.com/office/powerpoint/2010/main" val="17901339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Noncompetitive</a:t>
            </a:r>
            <a:r>
              <a:rPr lang="en-IN" dirty="0"/>
              <a:t> Inhibition </a:t>
            </a:r>
            <a:r>
              <a:rPr lang="en-IN" sz="2000" b="0" dirty="0"/>
              <a:t>(2 of 2)</a:t>
            </a:r>
          </a:p>
        </p:txBody>
      </p:sp>
      <p:pic>
        <p:nvPicPr>
          <p:cNvPr id="4" name="Content Placeholder 3" descr="Enzyme E + substrate S yields an enzyme-substrate complex, E S, with the substrate bonded to the active site of the enzyme. For long description in Notes pane, press F6."/>
          <p:cNvPicPr>
            <a:picLocks noGrp="1" noChangeAspect="1"/>
          </p:cNvPicPr>
          <p:nvPr>
            <p:ph sz="quarter" idx="13"/>
          </p:nvPr>
        </p:nvPicPr>
        <p:blipFill>
          <a:blip r:embed="rId3"/>
          <a:stretch>
            <a:fillRect/>
          </a:stretch>
        </p:blipFill>
        <p:spPr>
          <a:xfrm>
            <a:off x="673801" y="1555750"/>
            <a:ext cx="7796397" cy="4468813"/>
          </a:xfrm>
          <a:prstGeom prst="rect">
            <a:avLst/>
          </a:prstGeom>
        </p:spPr>
      </p:pic>
    </p:spTree>
    <p:extLst>
      <p:ext uri="{BB962C8B-B14F-4D97-AF65-F5344CB8AC3E}">
        <p14:creationId xmlns:p14="http://schemas.microsoft.com/office/powerpoint/2010/main" val="39467713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Irreversible Inhibition</a:t>
            </a:r>
          </a:p>
        </p:txBody>
      </p:sp>
      <p:sp>
        <p:nvSpPr>
          <p:cNvPr id="5" name="Content Placeholder 4"/>
          <p:cNvSpPr>
            <a:spLocks noGrp="1"/>
          </p:cNvSpPr>
          <p:nvPr>
            <p:ph sz="quarter" idx="13"/>
          </p:nvPr>
        </p:nvSpPr>
        <p:spPr>
          <a:xfrm>
            <a:off x="457200" y="1556326"/>
            <a:ext cx="8229600" cy="3089415"/>
          </a:xfrm>
        </p:spPr>
        <p:txBody>
          <a:bodyPr/>
          <a:lstStyle/>
          <a:p>
            <a:pPr marL="432" indent="0">
              <a:buNone/>
            </a:pPr>
            <a:r>
              <a:rPr lang="en-IN" sz="2400" dirty="0"/>
              <a:t>An </a:t>
            </a:r>
            <a:r>
              <a:rPr lang="en-IN" sz="2400" b="1" dirty="0"/>
              <a:t>irreversible inhibitor</a:t>
            </a:r>
          </a:p>
          <a:p>
            <a:r>
              <a:rPr lang="en-IN" sz="2400" dirty="0"/>
              <a:t>is a molecule that causes the enzyme to lose all activity</a:t>
            </a:r>
          </a:p>
          <a:p>
            <a:r>
              <a:rPr lang="en-IN" sz="2400" dirty="0"/>
              <a:t>is often a toxic substance that destroys enzymes</a:t>
            </a:r>
          </a:p>
          <a:p>
            <a:r>
              <a:rPr lang="en-IN" sz="2400" dirty="0"/>
              <a:t>usually forms a covalent bond with an amino acid side chain preventing catalytic activity</a:t>
            </a:r>
          </a:p>
          <a:p>
            <a:r>
              <a:rPr lang="en-IN" sz="2400" dirty="0"/>
              <a:t>may be a nerve gas, an insecticide, or an antibiotic</a:t>
            </a:r>
          </a:p>
        </p:txBody>
      </p:sp>
      <p:pic>
        <p:nvPicPr>
          <p:cNvPr id="7" name="Content Placeholder 6" descr="The R groups of penicillin derivatives are as follows. For long description in Notes pane, press F6.&#10;"/>
          <p:cNvPicPr>
            <a:picLocks noGrp="1" noChangeAspect="1"/>
          </p:cNvPicPr>
          <p:nvPr>
            <p:ph sz="quarter" idx="14"/>
          </p:nvPr>
        </p:nvPicPr>
        <p:blipFill>
          <a:blip r:embed="rId3"/>
          <a:stretch>
            <a:fillRect/>
          </a:stretch>
        </p:blipFill>
        <p:spPr>
          <a:xfrm>
            <a:off x="1824308" y="4764818"/>
            <a:ext cx="5495384" cy="1436815"/>
          </a:xfrm>
          <a:prstGeom prst="rect">
            <a:avLst/>
          </a:prstGeom>
        </p:spPr>
      </p:pic>
    </p:spTree>
    <p:extLst>
      <p:ext uri="{BB962C8B-B14F-4D97-AF65-F5344CB8AC3E}">
        <p14:creationId xmlns:p14="http://schemas.microsoft.com/office/powerpoint/2010/main" val="3559297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400" dirty="0"/>
              <a:t>Competitive, </a:t>
            </a:r>
            <a:r>
              <a:rPr lang="en-IN" sz="3400" dirty="0" err="1"/>
              <a:t>Noncompetitive</a:t>
            </a:r>
            <a:r>
              <a:rPr lang="en-IN" sz="3400" dirty="0"/>
              <a:t>, and Irreversible Inhibitors</a:t>
            </a:r>
          </a:p>
        </p:txBody>
      </p:sp>
      <p:sp>
        <p:nvSpPr>
          <p:cNvPr id="5" name="Content Placeholder 4"/>
          <p:cNvSpPr>
            <a:spLocks noGrp="1"/>
          </p:cNvSpPr>
          <p:nvPr>
            <p:ph sz="quarter" idx="13"/>
          </p:nvPr>
        </p:nvSpPr>
        <p:spPr>
          <a:xfrm>
            <a:off x="457200" y="1556327"/>
            <a:ext cx="8229600" cy="818163"/>
          </a:xfrm>
        </p:spPr>
        <p:txBody>
          <a:bodyPr/>
          <a:lstStyle/>
          <a:p>
            <a:pPr marL="432" indent="0">
              <a:buNone/>
            </a:pPr>
            <a:r>
              <a:rPr lang="en-IN" sz="2400" b="1" dirty="0"/>
              <a:t>Table 16.11 </a:t>
            </a:r>
            <a:r>
              <a:rPr lang="en-IN" sz="2400" dirty="0"/>
              <a:t>Summary of Competitive, </a:t>
            </a:r>
            <a:r>
              <a:rPr lang="en-IN" sz="2400" dirty="0" err="1"/>
              <a:t>Noncompetitive</a:t>
            </a:r>
            <a:r>
              <a:rPr lang="en-IN" sz="2400" dirty="0"/>
              <a:t>, and Irreversible Inhibitors</a:t>
            </a:r>
          </a:p>
        </p:txBody>
      </p:sp>
      <p:graphicFrame>
        <p:nvGraphicFramePr>
          <p:cNvPr id="7" name="Content Placeholder 6"/>
          <p:cNvGraphicFramePr>
            <a:graphicFrameLocks noGrp="1"/>
          </p:cNvGraphicFramePr>
          <p:nvPr>
            <p:ph sz="quarter" idx="14"/>
            <p:extLst/>
          </p:nvPr>
        </p:nvGraphicFramePr>
        <p:xfrm>
          <a:off x="457200" y="2622776"/>
          <a:ext cx="8229600" cy="3418840"/>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3908644422"/>
                    </a:ext>
                  </a:extLst>
                </a:gridCol>
                <a:gridCol w="2057400">
                  <a:extLst>
                    <a:ext uri="{9D8B030D-6E8A-4147-A177-3AD203B41FA5}">
                      <a16:colId xmlns:a16="http://schemas.microsoft.com/office/drawing/2014/main" val="826178787"/>
                    </a:ext>
                  </a:extLst>
                </a:gridCol>
                <a:gridCol w="2057400">
                  <a:extLst>
                    <a:ext uri="{9D8B030D-6E8A-4147-A177-3AD203B41FA5}">
                      <a16:colId xmlns:a16="http://schemas.microsoft.com/office/drawing/2014/main" val="2644946250"/>
                    </a:ext>
                  </a:extLst>
                </a:gridCol>
                <a:gridCol w="2057400">
                  <a:extLst>
                    <a:ext uri="{9D8B030D-6E8A-4147-A177-3AD203B41FA5}">
                      <a16:colId xmlns:a16="http://schemas.microsoft.com/office/drawing/2014/main" val="4024817389"/>
                    </a:ext>
                  </a:extLst>
                </a:gridCol>
              </a:tblGrid>
              <a:tr h="370840">
                <a:tc>
                  <a:txBody>
                    <a:bodyPr/>
                    <a:lstStyle/>
                    <a:p>
                      <a:r>
                        <a:rPr lang="en-US" b="1" dirty="0">
                          <a:solidFill>
                            <a:schemeClr val="tx1"/>
                          </a:solidFill>
                        </a:rPr>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Noncompetitive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Irreversible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124530"/>
                  </a:ext>
                </a:extLst>
              </a:tr>
              <a:tr h="370840">
                <a:tc>
                  <a:txBody>
                    <a:bodyPr/>
                    <a:lstStyle/>
                    <a:p>
                      <a:r>
                        <a:rPr lang="en-US" b="1" dirty="0">
                          <a:solidFill>
                            <a:schemeClr val="tx1"/>
                          </a:solidFill>
                        </a:rPr>
                        <a:t>Shape of Inhibitor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Similar shape to the substrate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Does not have a similar shape to the substrate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Does not have a similar shape to the substrate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6040369"/>
                  </a:ext>
                </a:extLst>
              </a:tr>
              <a:tr h="370840">
                <a:tc>
                  <a:txBody>
                    <a:bodyPr/>
                    <a:lstStyle/>
                    <a:p>
                      <a:r>
                        <a:rPr lang="en-US" b="1" dirty="0">
                          <a:solidFill>
                            <a:schemeClr val="tx1"/>
                          </a:solidFill>
                        </a:rPr>
                        <a:t>Binding to Enzyme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Competes for and binds at the active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Binds away from the active site to change the shape of the enzyme and its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Forms a covalent bond with the enzyme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097077"/>
                  </a:ext>
                </a:extLst>
              </a:tr>
              <a:tr h="370840">
                <a:tc>
                  <a:txBody>
                    <a:bodyPr/>
                    <a:lstStyle/>
                    <a:p>
                      <a:r>
                        <a:rPr lang="en-US" b="1" dirty="0">
                          <a:solidFill>
                            <a:schemeClr val="tx1"/>
                          </a:solidFill>
                        </a:rPr>
                        <a:t>Reversibility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Adding more substrate reverses the inhibition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Not reversed by adding more substrate, but by a chemical change that removes the inhibitor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dirty="0">
                          <a:solidFill>
                            <a:schemeClr val="tx1"/>
                          </a:solidFill>
                        </a:rPr>
                        <a:t>Permanent, not reversible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5781535"/>
                  </a:ext>
                </a:extLst>
              </a:tr>
            </a:tbl>
          </a:graphicData>
        </a:graphic>
      </p:graphicFrame>
    </p:spTree>
    <p:extLst>
      <p:ext uri="{BB962C8B-B14F-4D97-AF65-F5344CB8AC3E}">
        <p14:creationId xmlns:p14="http://schemas.microsoft.com/office/powerpoint/2010/main" val="3415697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F2939-A15A-4570-9ED3-873EFBE07432}">
  <ds:schemaRefs>
    <ds:schemaRef ds:uri="http://schemas.openxmlformats.org/package/2006/metadata/core-properties"/>
    <ds:schemaRef ds:uri="6125ffc9-2c56-435e-8267-1393444907b2"/>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7c1bd8dc-4e40-424f-a15f-9ffcd522197f"/>
    <ds:schemaRef ds:uri="http://www.w3.org/XML/1998/namespace"/>
    <ds:schemaRef ds:uri="http://purl.org/dc/dcmitype/"/>
  </ds:schemaRefs>
</ds:datastoreItem>
</file>

<file path=customXml/itemProps2.xml><?xml version="1.0" encoding="utf-8"?>
<ds:datastoreItem xmlns:ds="http://schemas.openxmlformats.org/officeDocument/2006/customXml" ds:itemID="{B7F0FACF-CBBE-46AF-A149-C5F013A6A908}">
  <ds:schemaRefs>
    <ds:schemaRef ds:uri="http://schemas.microsoft.com/sharepoint/v3/contenttype/forms"/>
  </ds:schemaRefs>
</ds:datastoreItem>
</file>

<file path=customXml/itemProps3.xml><?xml version="1.0" encoding="utf-8"?>
<ds:datastoreItem xmlns:ds="http://schemas.openxmlformats.org/officeDocument/2006/customXml" ds:itemID="{AE2E3950-EF0D-45D4-9AC2-CCF3DCDCED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39982</TotalTime>
  <Words>8624</Words>
  <Application>Microsoft Office PowerPoint</Application>
  <PresentationFormat>On-screen Show (4:3)</PresentationFormat>
  <Paragraphs>757</Paragraphs>
  <Slides>102</Slides>
  <Notes>35</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102</vt:i4>
      </vt:variant>
    </vt:vector>
  </HeadingPairs>
  <TitlesOfParts>
    <vt:vector size="111" baseType="lpstr">
      <vt:lpstr>ＭＳ Ｐゴシック</vt:lpstr>
      <vt:lpstr>Arial</vt:lpstr>
      <vt:lpstr>Noto Sans Symbols</vt:lpstr>
      <vt:lpstr>Times New Roman</vt:lpstr>
      <vt:lpstr>Verdana</vt:lpstr>
      <vt:lpstr>508 Lecture</vt:lpstr>
      <vt:lpstr>2_508 Lecture</vt:lpstr>
      <vt:lpstr>Blank Presentation</vt:lpstr>
      <vt:lpstr>Equation</vt:lpstr>
      <vt:lpstr>Chemistry: An Introduction to General, Organic, and Biological Chemistry</vt:lpstr>
      <vt:lpstr>Amino Acids, Proteins, and Enzymes</vt:lpstr>
      <vt:lpstr>16.1 Proteins and Amino Acids</vt:lpstr>
      <vt:lpstr>Functions of Proteins</vt:lpstr>
      <vt:lpstr>Structural Classification of Proteins</vt:lpstr>
      <vt:lpstr>Amino Acids</vt:lpstr>
      <vt:lpstr>Classification of Amino Acids</vt:lpstr>
      <vt:lpstr>Nonpolar Amino Acids</vt:lpstr>
      <vt:lpstr>Polar Amino Acids</vt:lpstr>
      <vt:lpstr>Acidic Amino Acids</vt:lpstr>
      <vt:lpstr>Basic Amino Acids</vt:lpstr>
      <vt:lpstr>Structural Formulas of Amino Acids</vt:lpstr>
      <vt:lpstr>Drawing Amino Acids</vt:lpstr>
      <vt:lpstr>Learning Check 1</vt:lpstr>
      <vt:lpstr>Solution 1</vt:lpstr>
      <vt:lpstr>Learning Check 2</vt:lpstr>
      <vt:lpstr>Solution 2</vt:lpstr>
      <vt:lpstr>16.2 Proteins: Primary Structure</vt:lpstr>
      <vt:lpstr>Formation of Peptides (1 of 2)</vt:lpstr>
      <vt:lpstr>Formation of Peptides (2 of 2)</vt:lpstr>
      <vt:lpstr>Formation of a Dipeptide</vt:lpstr>
      <vt:lpstr>Learning Check 1</vt:lpstr>
      <vt:lpstr>Solution 1</vt:lpstr>
      <vt:lpstr>Naming Peptides</vt:lpstr>
      <vt:lpstr>Learning Check 2</vt:lpstr>
      <vt:lpstr>Solution 2</vt:lpstr>
      <vt:lpstr>Chemistry Link to Health: Essential Amino Acids (1 of 2)</vt:lpstr>
      <vt:lpstr>Chemistry Link to Health: Essential Amino Acids (2 of 2)</vt:lpstr>
      <vt:lpstr>Primary Structure of Proteins</vt:lpstr>
      <vt:lpstr>Primary Structure</vt:lpstr>
      <vt:lpstr>Primary Structure of Insulin</vt:lpstr>
      <vt:lpstr>Learning Check 3</vt:lpstr>
      <vt:lpstr>Solution 3</vt:lpstr>
      <vt:lpstr>Chemistry Link to Health: Polypeptides in the Body (1 of 2)</vt:lpstr>
      <vt:lpstr>Chemistry Link to Health: Polypeptides in the Body (2 of 2)</vt:lpstr>
      <vt:lpstr>Learning Check 4</vt:lpstr>
      <vt:lpstr>Solution 4</vt:lpstr>
      <vt:lpstr>16.3 Proteins: Secondary, Tertiary, and Quaternary Structures</vt:lpstr>
      <vt:lpstr>Secondary Structure: Alpha Helix</vt:lpstr>
      <vt:lpstr>Secondary Structure: Beta-Pleated Sheet</vt:lpstr>
      <vt:lpstr>Secondary Structure: Triple Helix</vt:lpstr>
      <vt:lpstr>Chemistry Link to Health: Protein Secondary Structures and Disease (1 of 2)</vt:lpstr>
      <vt:lpstr>Chemistry Link to Health: Protein Secondary Structures and Disease (2 of 2)</vt:lpstr>
      <vt:lpstr>Tertiary Structure (1 of 3)</vt:lpstr>
      <vt:lpstr>Tertiary Structure (2 of 3)</vt:lpstr>
      <vt:lpstr>Tertiary Structure (3 of 3)</vt:lpstr>
      <vt:lpstr>Learning Check 1</vt:lpstr>
      <vt:lpstr>Solution 1</vt:lpstr>
      <vt:lpstr>Learning Check 2</vt:lpstr>
      <vt:lpstr>Solution 2</vt:lpstr>
      <vt:lpstr>Quaternary Structure</vt:lpstr>
      <vt:lpstr>Protein Structural Levels</vt:lpstr>
      <vt:lpstr>PowerPoint Presentation</vt:lpstr>
      <vt:lpstr>PowerPoint Presentation</vt:lpstr>
      <vt:lpstr>Chemistry Link to Health: Sickle-Cell Anemia (1 of 2)</vt:lpstr>
      <vt:lpstr>Chemistry Link to Health: Sickle-Cell Anemia (2 of 2)</vt:lpstr>
      <vt:lpstr>PowerPoint Presentation</vt:lpstr>
      <vt:lpstr>PowerPoint Presentation</vt:lpstr>
      <vt:lpstr>PowerPoint Presentation</vt:lpstr>
      <vt:lpstr>Protein Structural Levels—Summary</vt:lpstr>
      <vt:lpstr>Learning Check 3</vt:lpstr>
      <vt:lpstr>Solution 3</vt:lpstr>
      <vt:lpstr>Denaturation of Proteins</vt:lpstr>
      <vt:lpstr>Applications of Denaturation</vt:lpstr>
      <vt:lpstr>Protein Denaturation</vt:lpstr>
      <vt:lpstr>Learning Check 4</vt:lpstr>
      <vt:lpstr>Solution 4</vt:lpstr>
      <vt:lpstr>16.4 Enzymes</vt:lpstr>
      <vt:lpstr>Enzymes Are Biological Catalysts</vt:lpstr>
      <vt:lpstr>Enzyme Names</vt:lpstr>
      <vt:lpstr>Classification of Enzymes</vt:lpstr>
      <vt:lpstr>Learning Check 1</vt:lpstr>
      <vt:lpstr>Solution 1</vt:lpstr>
      <vt:lpstr>Active Site Binds the Substrate (1 of 2)</vt:lpstr>
      <vt:lpstr>Active Site Binds the Substrate (2 of 2)</vt:lpstr>
      <vt:lpstr>Enzyme-Catalyzed Reaction (1 of 2)</vt:lpstr>
      <vt:lpstr>Enzyme-Catalyzed Reaction (2 of 2)</vt:lpstr>
      <vt:lpstr>Enzyme Action: Lock-and-Key Model</vt:lpstr>
      <vt:lpstr>Enzyme Action: Induced-Fit Model (1 of 2)</vt:lpstr>
      <vt:lpstr>Enzyme Action: Induced-Fit Model (2 of 2)</vt:lpstr>
      <vt:lpstr>Chemistry Link to Health: Isoenzymes as Diagnostic Tools (1 of 4)</vt:lpstr>
      <vt:lpstr>Chemistry Link to Health: Isoenzymes as Diagnostic Tools (2 of 4)</vt:lpstr>
      <vt:lpstr>Chemistry Link to Health: Isoenzymes as Diagnostic Tools (3 of 4)</vt:lpstr>
      <vt:lpstr>Chemistry Link to Health: Isoenzymes as Diagnostic Tools (4 of 4)</vt:lpstr>
      <vt:lpstr>Learning Check 2</vt:lpstr>
      <vt:lpstr>Solution 2</vt:lpstr>
      <vt:lpstr>16.5 Factors Affecting Enzyme Activity</vt:lpstr>
      <vt:lpstr>Temperature and Enzyme Activity</vt:lpstr>
      <vt:lpstr>p H and Enzyme Activity</vt:lpstr>
      <vt:lpstr>Optimum p H Values</vt:lpstr>
      <vt:lpstr>Learning Check 1</vt:lpstr>
      <vt:lpstr>Solution 1</vt:lpstr>
      <vt:lpstr>Enzyme Inhibition</vt:lpstr>
      <vt:lpstr>Competitive Inhibition (1 of 2)</vt:lpstr>
      <vt:lpstr>Competitive Inhibition (2 of 2)</vt:lpstr>
      <vt:lpstr>Noncompetitive Inhibition (1 of 2)</vt:lpstr>
      <vt:lpstr>Noncompetitive Inhibition (2 of 2)</vt:lpstr>
      <vt:lpstr>Irreversible Inhibition</vt:lpstr>
      <vt:lpstr>Competitive, Noncompetitive, and Irreversible Inhibitors</vt:lpstr>
      <vt:lpstr>Learning Check 2</vt:lpstr>
      <vt:lpstr>Solution 2</vt:lpstr>
      <vt:lpstr>Proteins—Concept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dc:description>
  <cp:lastModifiedBy>Mascotti, David P.</cp:lastModifiedBy>
  <cp:revision>1084</cp:revision>
  <dcterms:modified xsi:type="dcterms:W3CDTF">2025-04-16T16:19:53Z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4922200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